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8" r:id="rId2"/>
    <p:sldId id="398" r:id="rId3"/>
    <p:sldId id="404" r:id="rId4"/>
    <p:sldId id="458" r:id="rId5"/>
    <p:sldId id="402" r:id="rId6"/>
    <p:sldId id="392" r:id="rId7"/>
    <p:sldId id="259" r:id="rId8"/>
    <p:sldId id="403" r:id="rId9"/>
    <p:sldId id="401" r:id="rId10"/>
    <p:sldId id="437" r:id="rId11"/>
    <p:sldId id="400" r:id="rId12"/>
    <p:sldId id="1111" r:id="rId13"/>
    <p:sldId id="438" r:id="rId14"/>
    <p:sldId id="426" r:id="rId15"/>
    <p:sldId id="399" r:id="rId16"/>
    <p:sldId id="1125" r:id="rId17"/>
    <p:sldId id="1124" r:id="rId18"/>
    <p:sldId id="405" r:id="rId19"/>
    <p:sldId id="473" r:id="rId20"/>
    <p:sldId id="428" r:id="rId21"/>
    <p:sldId id="407" r:id="rId22"/>
    <p:sldId id="452" r:id="rId23"/>
    <p:sldId id="455" r:id="rId24"/>
    <p:sldId id="411" r:id="rId25"/>
    <p:sldId id="456" r:id="rId26"/>
    <p:sldId id="413" r:id="rId27"/>
    <p:sldId id="414" r:id="rId28"/>
    <p:sldId id="432" r:id="rId29"/>
    <p:sldId id="447" r:id="rId30"/>
    <p:sldId id="448" r:id="rId31"/>
    <p:sldId id="1117" r:id="rId32"/>
    <p:sldId id="500" r:id="rId33"/>
    <p:sldId id="457" r:id="rId34"/>
    <p:sldId id="338" r:id="rId35"/>
    <p:sldId id="289" r:id="rId36"/>
    <p:sldId id="308" r:id="rId37"/>
    <p:sldId id="475" r:id="rId38"/>
    <p:sldId id="286" r:id="rId39"/>
    <p:sldId id="326" r:id="rId40"/>
    <p:sldId id="1126" r:id="rId41"/>
    <p:sldId id="354" r:id="rId42"/>
    <p:sldId id="367" r:id="rId43"/>
    <p:sldId id="1127" r:id="rId44"/>
    <p:sldId id="1128" r:id="rId45"/>
    <p:sldId id="368" r:id="rId46"/>
    <p:sldId id="1129" r:id="rId47"/>
    <p:sldId id="1130" r:id="rId48"/>
    <p:sldId id="369" r:id="rId49"/>
    <p:sldId id="1131" r:id="rId50"/>
    <p:sldId id="1132" r:id="rId51"/>
    <p:sldId id="359" r:id="rId52"/>
    <p:sldId id="1133" r:id="rId53"/>
    <p:sldId id="1135" r:id="rId54"/>
    <p:sldId id="1119" r:id="rId55"/>
    <p:sldId id="439" r:id="rId56"/>
    <p:sldId id="442" r:id="rId57"/>
    <p:sldId id="443" r:id="rId58"/>
    <p:sldId id="444" r:id="rId59"/>
    <p:sldId id="445" r:id="rId60"/>
    <p:sldId id="1136" r:id="rId61"/>
    <p:sldId id="1137" r:id="rId62"/>
    <p:sldId id="344" r:id="rId63"/>
    <p:sldId id="498" r:id="rId64"/>
    <p:sldId id="499" r:id="rId65"/>
    <p:sldId id="484" r:id="rId66"/>
    <p:sldId id="482" r:id="rId67"/>
    <p:sldId id="483" r:id="rId68"/>
    <p:sldId id="486" r:id="rId69"/>
    <p:sldId id="487" r:id="rId70"/>
    <p:sldId id="485" r:id="rId71"/>
    <p:sldId id="488" r:id="rId72"/>
    <p:sldId id="489" r:id="rId73"/>
    <p:sldId id="490" r:id="rId74"/>
    <p:sldId id="492" r:id="rId75"/>
    <p:sldId id="493" r:id="rId76"/>
    <p:sldId id="494" r:id="rId77"/>
    <p:sldId id="495" r:id="rId78"/>
    <p:sldId id="496" r:id="rId79"/>
    <p:sldId id="497" r:id="rId80"/>
    <p:sldId id="418" r:id="rId81"/>
    <p:sldId id="450" r:id="rId82"/>
    <p:sldId id="419" r:id="rId83"/>
    <p:sldId id="421" r:id="rId84"/>
    <p:sldId id="422" r:id="rId85"/>
    <p:sldId id="990" r:id="rId86"/>
    <p:sldId id="424" r:id="rId87"/>
    <p:sldId id="423" r:id="rId88"/>
    <p:sldId id="451" r:id="rId89"/>
    <p:sldId id="297" r:id="rId90"/>
    <p:sldId id="1123"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337FF"/>
    <a:srgbClr val="8C15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490"/>
    <p:restoredTop sz="66332" autoAdjust="0"/>
  </p:normalViewPr>
  <p:slideViewPr>
    <p:cSldViewPr snapToGrid="0">
      <p:cViewPr>
        <p:scale>
          <a:sx n="78" d="100"/>
          <a:sy n="78" d="100"/>
        </p:scale>
        <p:origin x="1152" y="-5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Work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0137246760979"/>
          <c:y val="9.2775935519091801E-2"/>
          <c:w val="0.47216834061125201"/>
          <c:h val="0.73992238246194997"/>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F31-204C-BB5D-7231A05931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F31-204C-BB5D-7231A05931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F31-204C-BB5D-7231A05931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F31-204C-BB5D-7231A0593138}"/>
              </c:ext>
            </c:extLst>
          </c:dPt>
          <c:dLbls>
            <c:dLbl>
              <c:idx val="0"/>
              <c:layout>
                <c:manualLayout>
                  <c:x val="-9.1718552250104907E-3"/>
                  <c:y val="-5.5016919952214201E-2"/>
                </c:manualLayout>
              </c:layout>
              <c:tx>
                <c:rich>
                  <a:bodyPr/>
                  <a:lstStyle/>
                  <a:p>
                    <a:fld id="{EB22EC9C-B36A-1E4D-A602-F5ED54A5F951}" type="CATEGORYNAME">
                      <a:rPr lang="en-US" smtClean="0"/>
                      <a:pPr/>
                      <a:t>[CATEGORY NAME]</a:t>
                    </a:fld>
                    <a:endParaRPr lang="en-US" dirty="0"/>
                  </a:p>
                  <a:p>
                    <a:r>
                      <a:rPr lang="en-US" dirty="0"/>
                      <a:t>45%</a:t>
                    </a:r>
                  </a:p>
                </c:rich>
              </c:tx>
              <c:dLblPos val="bestFit"/>
              <c:showLegendKey val="0"/>
              <c:showVal val="0"/>
              <c:showCatName val="1"/>
              <c:showSerName val="0"/>
              <c:showPercent val="0"/>
              <c:showBubbleSize val="0"/>
              <c:extLst>
                <c:ext xmlns:c15="http://schemas.microsoft.com/office/drawing/2012/chart" uri="{CE6537A1-D6FC-4f65-9D91-7224C49458BB}">
                  <c15:layout>
                    <c:manualLayout>
                      <c:w val="0.22177762076506599"/>
                      <c:h val="0.16167666527215299"/>
                    </c:manualLayout>
                  </c15:layout>
                  <c15:dlblFieldTable/>
                  <c15:showDataLabelsRange val="0"/>
                </c:ext>
                <c:ext xmlns:c16="http://schemas.microsoft.com/office/drawing/2014/chart" uri="{C3380CC4-5D6E-409C-BE32-E72D297353CC}">
                  <c16:uniqueId val="{00000001-3F31-204C-BB5D-7231A0593138}"/>
                </c:ext>
              </c:extLst>
            </c:dLbl>
            <c:dLbl>
              <c:idx val="1"/>
              <c:layout>
                <c:manualLayout>
                  <c:x val="4.69552106593033E-3"/>
                  <c:y val="-1.48122476794423E-2"/>
                </c:manualLayout>
              </c:layout>
              <c:tx>
                <c:rich>
                  <a:bodyPr/>
                  <a:lstStyle/>
                  <a:p>
                    <a:fld id="{BC674F10-DF5A-F349-81CA-5F8DC4FFDAED}" type="CATEGORYNAME">
                      <a:rPr lang="en-US" smtClean="0"/>
                      <a:pPr/>
                      <a:t>[CATEGORY NAME]</a:t>
                    </a:fld>
                    <a:endParaRPr lang="en-US" dirty="0"/>
                  </a:p>
                  <a:p>
                    <a:r>
                      <a:rPr lang="en-US" dirty="0"/>
                      <a:t>15%</a:t>
                    </a:r>
                  </a:p>
                </c:rich>
              </c:tx>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F31-204C-BB5D-7231A0593138}"/>
                </c:ext>
              </c:extLst>
            </c:dLbl>
            <c:dLbl>
              <c:idx val="2"/>
              <c:layout>
                <c:manualLayout>
                  <c:x val="-1.4412996416559701E-2"/>
                  <c:y val="2.96244953588846E-2"/>
                </c:manualLayout>
              </c:layout>
              <c:tx>
                <c:rich>
                  <a:bodyPr/>
                  <a:lstStyle/>
                  <a:p>
                    <a:fld id="{1C759E57-440D-6441-B61C-B431DE4FF794}" type="CATEGORYNAME">
                      <a:rPr lang="en-US" smtClean="0"/>
                      <a:pPr/>
                      <a:t>[CATEGORY NAME]</a:t>
                    </a:fld>
                    <a:endParaRPr lang="en-US" dirty="0"/>
                  </a:p>
                  <a:p>
                    <a:r>
                      <a:rPr lang="en-US" dirty="0"/>
                      <a:t>30%</a:t>
                    </a:r>
                  </a:p>
                </c:rich>
              </c:tx>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F31-204C-BB5D-7231A0593138}"/>
                </c:ext>
              </c:extLst>
            </c:dLbl>
            <c:dLbl>
              <c:idx val="3"/>
              <c:layout>
                <c:manualLayout>
                  <c:x val="-4.1066206826395604E-3"/>
                  <c:y val="1.66616959273817E-7"/>
                </c:manualLayout>
              </c:layout>
              <c:tx>
                <c:rich>
                  <a:bodyPr/>
                  <a:lstStyle/>
                  <a:p>
                    <a:fld id="{D71F00D0-79A4-304F-89B0-58C6D6D6AA19}" type="CATEGORYNAME">
                      <a:rPr lang="en-US" smtClean="0"/>
                      <a:pPr/>
                      <a:t>[CATEGORY NAME]</a:t>
                    </a:fld>
                    <a:endParaRPr lang="en-US" dirty="0"/>
                  </a:p>
                  <a:p>
                    <a:r>
                      <a:rPr lang="en-US" dirty="0"/>
                      <a:t>10%</a:t>
                    </a:r>
                  </a:p>
                </c:rich>
              </c:tx>
              <c:dLblPos val="bestFit"/>
              <c:showLegendKey val="0"/>
              <c:showVal val="0"/>
              <c:showCatName val="1"/>
              <c:showSerName val="0"/>
              <c:showPercent val="0"/>
              <c:showBubbleSize val="0"/>
              <c:extLst>
                <c:ext xmlns:c15="http://schemas.microsoft.com/office/drawing/2012/chart" uri="{CE6537A1-D6FC-4f65-9D91-7224C49458BB}">
                  <c15:layout>
                    <c:manualLayout>
                      <c:w val="0.29501580236498698"/>
                      <c:h val="0.238577530256254"/>
                    </c:manualLayout>
                  </c15:layout>
                  <c15:dlblFieldTable/>
                  <c15:showDataLabelsRange val="0"/>
                </c:ext>
                <c:ext xmlns:c16="http://schemas.microsoft.com/office/drawing/2014/chart" uri="{C3380CC4-5D6E-409C-BE32-E72D297353CC}">
                  <c16:uniqueId val="{00000007-3F31-204C-BB5D-7231A0593138}"/>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Sheet1!$D$5:$D$8</c:f>
              <c:strCache>
                <c:ptCount val="4"/>
                <c:pt idx="0">
                  <c:v>Assignments</c:v>
                </c:pt>
                <c:pt idx="1">
                  <c:v>Midterm</c:v>
                </c:pt>
                <c:pt idx="2">
                  <c:v>Final</c:v>
                </c:pt>
                <c:pt idx="3">
                  <c:v>Section Participation</c:v>
                </c:pt>
              </c:strCache>
            </c:strRef>
          </c:cat>
          <c:val>
            <c:numRef>
              <c:f>Sheet1!$E$5:$E$8</c:f>
              <c:numCache>
                <c:formatCode>General</c:formatCode>
                <c:ptCount val="4"/>
                <c:pt idx="0">
                  <c:v>45</c:v>
                </c:pt>
                <c:pt idx="1">
                  <c:v>15</c:v>
                </c:pt>
                <c:pt idx="2">
                  <c:v>30</c:v>
                </c:pt>
                <c:pt idx="3">
                  <c:v>10</c:v>
                </c:pt>
              </c:numCache>
            </c:numRef>
          </c:val>
          <c:extLst>
            <c:ext xmlns:c16="http://schemas.microsoft.com/office/drawing/2014/chart" uri="{C3380CC4-5D6E-409C-BE32-E72D297353CC}">
              <c16:uniqueId val="{00000008-3F31-204C-BB5D-7231A0593138}"/>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9EE27-DB01-B340-9F62-6D06982A8566}" type="datetimeFigureOut">
              <a:rPr lang="en-US" smtClean="0"/>
              <a:t>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70C917-C062-F348-A2C6-E8664B36AAFB}" type="slidenum">
              <a:rPr lang="en-US" smtClean="0"/>
              <a:t>‹#›</a:t>
            </a:fld>
            <a:endParaRPr lang="en-US"/>
          </a:p>
        </p:txBody>
      </p:sp>
    </p:spTree>
    <p:extLst>
      <p:ext uri="{BB962C8B-B14F-4D97-AF65-F5344CB8AC3E}">
        <p14:creationId xmlns:p14="http://schemas.microsoft.com/office/powerpoint/2010/main" val="25520170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1881585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AEFC596-E209-D64B-A8AE-82763F5912FD}" type="slidenum">
              <a:rPr lang="en-US" altLang="en-US"/>
              <a:pPr/>
              <a:t>22</a:t>
            </a:fld>
            <a:endParaRPr lang="en-US" altLang="en-US"/>
          </a:p>
        </p:txBody>
      </p:sp>
      <p:sp>
        <p:nvSpPr>
          <p:cNvPr id="11673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1673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951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23</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36593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97694-387A-3446-BA4E-49A76F7185DF}" type="slidenum">
              <a:rPr lang="en-US" altLang="en-US"/>
              <a:pPr/>
              <a:t>24</a:t>
            </a:fld>
            <a:endParaRPr lang="en-US" altLang="en-US"/>
          </a:p>
        </p:txBody>
      </p:sp>
      <p:sp>
        <p:nvSpPr>
          <p:cNvPr id="1064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7082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97694-387A-3446-BA4E-49A76F7185DF}" type="slidenum">
              <a:rPr lang="en-US" altLang="en-US"/>
              <a:pPr/>
              <a:t>25</a:t>
            </a:fld>
            <a:endParaRPr lang="en-US" altLang="en-US"/>
          </a:p>
        </p:txBody>
      </p:sp>
      <p:sp>
        <p:nvSpPr>
          <p:cNvPr id="1064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altLang="en-US" dirty="0"/>
              <a:t>Estimated 700,000</a:t>
            </a:r>
            <a:r>
              <a:rPr lang="en-US" altLang="en-US" baseline="0" dirty="0"/>
              <a:t> deaths from fame malaria and TB drugs in 2013:</a:t>
            </a:r>
          </a:p>
          <a:p>
            <a:r>
              <a:rPr lang="en-US" sz="1200" dirty="0"/>
              <a:t>http://</a:t>
            </a:r>
            <a:r>
              <a:rPr lang="en-US" sz="1200" dirty="0" err="1"/>
              <a:t>www.un.org</a:t>
            </a:r>
            <a:r>
              <a:rPr lang="en-US" sz="1200" dirty="0"/>
              <a:t>/</a:t>
            </a:r>
            <a:r>
              <a:rPr lang="en-US" sz="1200" dirty="0" err="1"/>
              <a:t>africarenewal</a:t>
            </a:r>
            <a:r>
              <a:rPr lang="en-US" sz="1200" dirty="0"/>
              <a:t>/magazine/may-2013/counterfeit-drugs-raise-africa%E2%80%99s-temperature</a:t>
            </a:r>
          </a:p>
          <a:p>
            <a:endParaRPr lang="en-US" altLang="en-US" sz="1200" dirty="0"/>
          </a:p>
          <a:p>
            <a:r>
              <a:rPr lang="en-US" altLang="en-US" sz="1200" dirty="0"/>
              <a:t>Bright Simmons from Ghana made an application which let people verify if their medication was authentic</a:t>
            </a:r>
            <a:endParaRPr lang="en-US" altLang="en-US" dirty="0"/>
          </a:p>
        </p:txBody>
      </p:sp>
    </p:spTree>
    <p:extLst>
      <p:ext uri="{BB962C8B-B14F-4D97-AF65-F5344CB8AC3E}">
        <p14:creationId xmlns:p14="http://schemas.microsoft.com/office/powerpoint/2010/main" val="1671623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C87C5D-9974-EC47-94C8-2199ECD59DC4}" type="slidenum">
              <a:rPr lang="en-US" altLang="en-US"/>
              <a:pPr/>
              <a:t>26</a:t>
            </a:fld>
            <a:endParaRPr lang="en-US" altLang="en-US"/>
          </a:p>
        </p:txBody>
      </p:sp>
      <p:sp>
        <p:nvSpPr>
          <p:cNvPr id="110593"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50859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CF5D7B-2551-AE47-BA04-2BA74DA19AED}" type="slidenum">
              <a:rPr lang="en-US" altLang="en-US"/>
              <a:pPr/>
              <a:t>27</a:t>
            </a:fld>
            <a:endParaRPr lang="en-US" altLang="en-US"/>
          </a:p>
        </p:txBody>
      </p:sp>
      <p:sp>
        <p:nvSpPr>
          <p:cNvPr id="11161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1161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8889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28</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578899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teach software</a:t>
            </a:r>
            <a:r>
              <a:rPr lang="en-US" baseline="0" dirty="0"/>
              <a:t> engineering principles. Much larger than just programming.</a:t>
            </a:r>
          </a:p>
          <a:p>
            <a:r>
              <a:rPr lang="en-US" baseline="0" dirty="0"/>
              <a:t>Mechanics of the language are nothing compared to the principles.</a:t>
            </a:r>
          </a:p>
          <a:p>
            <a:r>
              <a:rPr lang="en-US" baseline="0" dirty="0"/>
              <a:t>You are going to learn the principles by programming in Java</a:t>
            </a:r>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32</a:t>
            </a:fld>
            <a:endParaRPr lang="en-US"/>
          </a:p>
        </p:txBody>
      </p:sp>
    </p:spTree>
    <p:extLst>
      <p:ext uri="{BB962C8B-B14F-4D97-AF65-F5344CB8AC3E}">
        <p14:creationId xmlns:p14="http://schemas.microsoft.com/office/powerpoint/2010/main" val="340548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want all of you to be successful</a:t>
            </a:r>
          </a:p>
          <a:p>
            <a:r>
              <a:rPr lang="en-US" baseline="0" dirty="0"/>
              <a:t>That</a:t>
            </a:r>
            <a:r>
              <a:rPr lang="fr-FR" baseline="0" dirty="0"/>
              <a:t>’</a:t>
            </a:r>
            <a:r>
              <a:rPr lang="en-US" baseline="0" dirty="0"/>
              <a:t>s why we have such a large course staff</a:t>
            </a:r>
          </a:p>
          <a:p>
            <a:r>
              <a:rPr lang="en-US" dirty="0"/>
              <a:t>And</a:t>
            </a:r>
            <a:r>
              <a:rPr lang="en-US" baseline="0" dirty="0"/>
              <a:t> its not like it</a:t>
            </a:r>
            <a:r>
              <a:rPr lang="fr-FR" baseline="0" dirty="0"/>
              <a:t>’</a:t>
            </a:r>
            <a:r>
              <a:rPr lang="en-US" baseline="0" dirty="0"/>
              <a:t>s a </a:t>
            </a:r>
            <a:r>
              <a:rPr lang="en-US" baseline="0" dirty="0" err="1"/>
              <a:t>ya-ya</a:t>
            </a:r>
            <a:r>
              <a:rPr lang="en-US" baseline="0" dirty="0"/>
              <a:t> course where we all hold hands and sing </a:t>
            </a:r>
            <a:r>
              <a:rPr lang="en-US" baseline="0" dirty="0" err="1"/>
              <a:t>koombaya</a:t>
            </a:r>
            <a:r>
              <a:rPr lang="en-US" baseline="0" dirty="0"/>
              <a:t>. Its real material.</a:t>
            </a:r>
          </a:p>
          <a:p>
            <a:r>
              <a:rPr lang="en-US" baseline="0" dirty="0"/>
              <a:t>But over years and years and years we have been working on our material so that everyone gets through…</a:t>
            </a:r>
          </a:p>
          <a:p>
            <a:r>
              <a:rPr lang="en-US" dirty="0"/>
              <a:t>Not competing against anyone but yourself</a:t>
            </a:r>
          </a:p>
        </p:txBody>
      </p:sp>
      <p:sp>
        <p:nvSpPr>
          <p:cNvPr id="4" name="Slide Number Placeholder 3"/>
          <p:cNvSpPr>
            <a:spLocks noGrp="1"/>
          </p:cNvSpPr>
          <p:nvPr>
            <p:ph type="sldNum" sz="quarter" idx="10"/>
          </p:nvPr>
        </p:nvSpPr>
        <p:spPr/>
        <p:txBody>
          <a:bodyPr/>
          <a:lstStyle/>
          <a:p>
            <a:fld id="{4F70C917-C062-F348-A2C6-E8664B36AAFB}" type="slidenum">
              <a:rPr lang="en-US" smtClean="0"/>
              <a:t>33</a:t>
            </a:fld>
            <a:endParaRPr lang="en-US"/>
          </a:p>
        </p:txBody>
      </p:sp>
    </p:spTree>
    <p:extLst>
      <p:ext uri="{BB962C8B-B14F-4D97-AF65-F5344CB8AC3E}">
        <p14:creationId xmlns:p14="http://schemas.microsoft.com/office/powerpoint/2010/main" val="1008484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35</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r>
              <a:rPr lang="en-US" dirty="0"/>
              <a:t>He looks like an old </a:t>
            </a:r>
            <a:r>
              <a:rPr lang="en-US" dirty="0" err="1"/>
              <a:t>machintosh</a:t>
            </a:r>
            <a:r>
              <a:rPr lang="en-US" dirty="0"/>
              <a:t> machine.</a:t>
            </a:r>
          </a:p>
          <a:p>
            <a:r>
              <a:rPr lang="en-US" dirty="0" err="1"/>
              <a:t>Hes</a:t>
            </a:r>
            <a:r>
              <a:rPr lang="en-US" dirty="0"/>
              <a:t> got legs… one sticks out the back. That</a:t>
            </a:r>
            <a:r>
              <a:rPr lang="fr-FR" dirty="0"/>
              <a:t>’</a:t>
            </a:r>
            <a:r>
              <a:rPr lang="en-US" dirty="0"/>
              <a:t>s just the way it is.</a:t>
            </a:r>
          </a:p>
        </p:txBody>
      </p:sp>
    </p:spTree>
    <p:extLst>
      <p:ext uri="{BB962C8B-B14F-4D97-AF65-F5344CB8AC3E}">
        <p14:creationId xmlns:p14="http://schemas.microsoft.com/office/powerpoint/2010/main" val="1479594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6</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10167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36</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r>
              <a:rPr lang="en-US" dirty="0"/>
              <a:t>Tomorrow</a:t>
            </a:r>
            <a:r>
              <a:rPr lang="en-US" baseline="0" dirty="0"/>
              <a:t> you will learn that </a:t>
            </a:r>
            <a:r>
              <a:rPr lang="en-US" baseline="0" dirty="0" err="1"/>
              <a:t>Karel</a:t>
            </a:r>
            <a:r>
              <a:rPr lang="en-US" baseline="0" dirty="0"/>
              <a:t> is actually a very gentle introduction to programming</a:t>
            </a:r>
            <a:endParaRPr lang="en-US" dirty="0"/>
          </a:p>
        </p:txBody>
      </p:sp>
    </p:spTree>
    <p:extLst>
      <p:ext uri="{BB962C8B-B14F-4D97-AF65-F5344CB8AC3E}">
        <p14:creationId xmlns:p14="http://schemas.microsoft.com/office/powerpoint/2010/main" val="1837209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37</a:t>
            </a:fld>
            <a:endParaRPr lang="en-US"/>
          </a:p>
        </p:txBody>
      </p:sp>
    </p:spTree>
    <p:extLst>
      <p:ext uri="{BB962C8B-B14F-4D97-AF65-F5344CB8AC3E}">
        <p14:creationId xmlns:p14="http://schemas.microsoft.com/office/powerpoint/2010/main" val="29427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BB2F2E-B185-B94E-BF43-8ACBDA84B7E4}" type="slidenum">
              <a:rPr lang="en-US"/>
              <a:pPr/>
              <a:t>38</a:t>
            </a:fld>
            <a:endParaRPr lang="en-US"/>
          </a:p>
        </p:txBody>
      </p:sp>
      <p:sp>
        <p:nvSpPr>
          <p:cNvPr id="5038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38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r>
              <a:rPr lang="en-US" sz="1200" kern="1200" dirty="0">
                <a:solidFill>
                  <a:schemeClr val="tx1"/>
                </a:solidFill>
                <a:latin typeface="+mn-lt"/>
                <a:ea typeface="+mn-ea"/>
                <a:cs typeface="+mn-cs"/>
              </a:rPr>
              <a:t>To you it might not be exciting but to </a:t>
            </a:r>
            <a:r>
              <a:rPr lang="en-US" sz="1200" kern="1200" dirty="0" err="1">
                <a:solidFill>
                  <a:schemeClr val="tx1"/>
                </a:solidFill>
                <a:latin typeface="+mn-lt"/>
                <a:ea typeface="+mn-ea"/>
                <a:cs typeface="+mn-cs"/>
              </a:rPr>
              <a:t>karel</a:t>
            </a:r>
            <a:r>
              <a:rPr lang="en-US" sz="1200" kern="1200" dirty="0">
                <a:solidFill>
                  <a:schemeClr val="tx1"/>
                </a:solidFill>
                <a:latin typeface="+mn-lt"/>
                <a:ea typeface="+mn-ea"/>
                <a:cs typeface="+mn-cs"/>
              </a:rPr>
              <a:t> its very exciting.</a:t>
            </a:r>
            <a:endParaRPr lang="en-US" dirty="0"/>
          </a:p>
        </p:txBody>
      </p:sp>
    </p:spTree>
    <p:extLst>
      <p:ext uri="{BB962C8B-B14F-4D97-AF65-F5344CB8AC3E}">
        <p14:creationId xmlns:p14="http://schemas.microsoft.com/office/powerpoint/2010/main" val="1462173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39</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088927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40</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600230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41</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r>
              <a:rPr lang="en-US" dirty="0"/>
              <a:t>Tomorrow</a:t>
            </a:r>
            <a:r>
              <a:rPr lang="en-US" baseline="0" dirty="0"/>
              <a:t> you will learn that </a:t>
            </a:r>
            <a:r>
              <a:rPr lang="en-US" baseline="0" dirty="0" err="1"/>
              <a:t>Karel</a:t>
            </a:r>
            <a:r>
              <a:rPr lang="en-US" baseline="0" dirty="0"/>
              <a:t> is actually a very gentle introduction to programming</a:t>
            </a:r>
            <a:endParaRPr lang="en-US" dirty="0"/>
          </a:p>
        </p:txBody>
      </p:sp>
    </p:spTree>
    <p:extLst>
      <p:ext uri="{BB962C8B-B14F-4D97-AF65-F5344CB8AC3E}">
        <p14:creationId xmlns:p14="http://schemas.microsoft.com/office/powerpoint/2010/main" val="1431791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42</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65358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43</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668127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44</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369860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496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8</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266604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46</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669219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47</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804798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48</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170817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49</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791670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50</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757060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51</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095109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52</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516382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53</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435589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54</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201859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55</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49365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63F61-1D99-7C42-B6D2-FFF0FC784266}" type="slidenum">
              <a:rPr lang="en-US"/>
              <a:pPr/>
              <a:t>11</a:t>
            </a:fld>
            <a:endParaRPr lang="en-US"/>
          </a:p>
        </p:txBody>
      </p:sp>
      <p:sp>
        <p:nvSpPr>
          <p:cNvPr id="49357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357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956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56</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362607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57</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537629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58</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110623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59</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596347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60</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653479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61</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681856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65</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188815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66</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13544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67</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761658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68</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036427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63F61-1D99-7C42-B6D2-FFF0FC784266}" type="slidenum">
              <a:rPr lang="en-US"/>
              <a:pPr/>
              <a:t>14</a:t>
            </a:fld>
            <a:endParaRPr lang="en-US"/>
          </a:p>
        </p:txBody>
      </p:sp>
      <p:sp>
        <p:nvSpPr>
          <p:cNvPr id="49357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357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62683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69</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634039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70</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50356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71</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87427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72</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062210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73</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453939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74</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29025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75</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504685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76</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537135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77</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06220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78</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66220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0E52CF3-B117-C743-916A-7AAA8A981D26}" type="slidenum">
              <a:rPr lang="en-US" altLang="en-US"/>
              <a:pPr/>
              <a:t>18</a:t>
            </a:fld>
            <a:endParaRPr lang="en-US" altLang="en-US"/>
          </a:p>
        </p:txBody>
      </p:sp>
      <p:sp>
        <p:nvSpPr>
          <p:cNvPr id="9625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027494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79</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299683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80</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314910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One of my favorite things about programming is that we are all equal</a:t>
            </a:r>
            <a:r>
              <a:rPr lang="en-US" sz="1200" b="0" i="1" kern="1200" baseline="0" dirty="0">
                <a:solidFill>
                  <a:schemeClr val="tx1"/>
                </a:solidFill>
                <a:effectLst/>
                <a:latin typeface="+mn-lt"/>
                <a:ea typeface="+mn-ea"/>
                <a:cs typeface="+mn-cs"/>
              </a:rPr>
              <a:t> </a:t>
            </a:r>
            <a:r>
              <a:rPr lang="en-US" sz="1200" b="0" i="1" kern="1200" baseline="0" dirty="0" err="1">
                <a:solidFill>
                  <a:schemeClr val="tx1"/>
                </a:solidFill>
                <a:effectLst/>
                <a:latin typeface="+mn-lt"/>
                <a:ea typeface="+mn-ea"/>
                <a:cs typeface="+mn-cs"/>
              </a:rPr>
              <a:t>infront</a:t>
            </a:r>
            <a:r>
              <a:rPr lang="en-US" sz="1200" b="0" i="1" kern="1200" baseline="0" dirty="0">
                <a:solidFill>
                  <a:schemeClr val="tx1"/>
                </a:solidFill>
                <a:effectLst/>
                <a:latin typeface="+mn-lt"/>
                <a:ea typeface="+mn-ea"/>
                <a:cs typeface="+mn-cs"/>
              </a:rPr>
              <a:t> of </a:t>
            </a:r>
            <a:r>
              <a:rPr lang="en-US" sz="1200" b="0" i="1" kern="1200" baseline="0" dirty="0" err="1">
                <a:solidFill>
                  <a:schemeClr val="tx1"/>
                </a:solidFill>
                <a:effectLst/>
                <a:latin typeface="+mn-lt"/>
                <a:ea typeface="+mn-ea"/>
                <a:cs typeface="+mn-cs"/>
              </a:rPr>
              <a:t>Eclispe</a:t>
            </a:r>
            <a:r>
              <a:rPr lang="en-US" sz="1200" b="0" i="1" kern="1200" baseline="0" dirty="0">
                <a:solidFill>
                  <a:schemeClr val="tx1"/>
                </a:solidFill>
                <a:effectLst/>
                <a:latin typeface="+mn-lt"/>
                <a:ea typeface="+mn-ea"/>
                <a:cs typeface="+mn-cs"/>
              </a:rPr>
              <a:t>.</a:t>
            </a:r>
          </a:p>
          <a:p>
            <a:r>
              <a:rPr lang="en-US" sz="1200" b="0" i="1" kern="1200" baseline="0" dirty="0">
                <a:solidFill>
                  <a:schemeClr val="tx1"/>
                </a:solidFill>
                <a:effectLst/>
                <a:latin typeface="+mn-lt"/>
                <a:ea typeface="+mn-ea"/>
                <a:cs typeface="+mn-cs"/>
              </a:rPr>
              <a:t>Eclipse does not care your ethnicity, gender, orientation.</a:t>
            </a:r>
          </a:p>
          <a:p>
            <a:r>
              <a:rPr lang="en-US" sz="1200" b="0" i="1" kern="1200" baseline="0" dirty="0">
                <a:solidFill>
                  <a:schemeClr val="tx1"/>
                </a:solidFill>
                <a:effectLst/>
                <a:latin typeface="+mn-lt"/>
                <a:ea typeface="+mn-ea"/>
                <a:cs typeface="+mn-cs"/>
              </a:rPr>
              <a:t>That theme is part of the essence of CS106A.</a:t>
            </a:r>
            <a:endParaRPr lang="en-US" sz="1200" b="0" i="1"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Last night Oprah talked about the new day that is on the horizon! CS too is having a new day</a:t>
            </a:r>
            <a:r>
              <a:rPr lang="en-US" sz="1200" b="0" i="1" kern="1200" baseline="0" dirty="0">
                <a:solidFill>
                  <a:schemeClr val="tx1"/>
                </a:solidFill>
                <a:effectLst/>
                <a:latin typeface="+mn-lt"/>
                <a:ea typeface="+mn-ea"/>
                <a:cs typeface="+mn-cs"/>
              </a:rPr>
              <a:t> and it is very exciting future for the phenomenal women and men sitting in this classroom.</a:t>
            </a:r>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87</a:t>
            </a:fld>
            <a:endParaRPr lang="en-US"/>
          </a:p>
        </p:txBody>
      </p:sp>
    </p:spTree>
    <p:extLst>
      <p:ext uri="{BB962C8B-B14F-4D97-AF65-F5344CB8AC3E}">
        <p14:creationId xmlns:p14="http://schemas.microsoft.com/office/powerpoint/2010/main" val="785716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88</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760361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2C7D37-D92C-0D48-9DBD-407E1F3838C8}" type="slidenum">
              <a:rPr lang="en-US"/>
              <a:pPr/>
              <a:t>89</a:t>
            </a:fld>
            <a:endParaRPr lang="en-US"/>
          </a:p>
        </p:txBody>
      </p:sp>
      <p:sp>
        <p:nvSpPr>
          <p:cNvPr id="4505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05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baseline="0" dirty="0"/>
          </a:p>
        </p:txBody>
      </p:sp>
    </p:spTree>
    <p:extLst>
      <p:ext uri="{BB962C8B-B14F-4D97-AF65-F5344CB8AC3E}">
        <p14:creationId xmlns:p14="http://schemas.microsoft.com/office/powerpoint/2010/main" val="1606908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90</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3098057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19</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43494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20</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86077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FD4B20-B29D-754E-B8E3-F0F55ACFC75F}" type="slidenum">
              <a:rPr lang="en-US" altLang="en-US"/>
              <a:pPr/>
              <a:t>21</a:t>
            </a:fld>
            <a:endParaRPr lang="en-US" altLang="en-US"/>
          </a:p>
        </p:txBody>
      </p:sp>
      <p:sp>
        <p:nvSpPr>
          <p:cNvPr id="100353"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756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0375871-79E3-2746-9683-1953B4C22460}"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418341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375871-79E3-2746-9683-1953B4C22460}"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958340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375871-79E3-2746-9683-1953B4C22460}"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280216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1742515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375871-79E3-2746-9683-1953B4C22460}"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370264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375871-79E3-2746-9683-1953B4C22460}"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15944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375871-79E3-2746-9683-1953B4C22460}" type="datetimeFigureOut">
              <a:rPr lang="en-US" smtClean="0"/>
              <a:t>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02557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375871-79E3-2746-9683-1953B4C22460}" type="datetimeFigureOut">
              <a:rPr lang="en-US" smtClean="0"/>
              <a:t>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67875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375871-79E3-2746-9683-1953B4C22460}" type="datetimeFigureOut">
              <a:rPr lang="en-US" smtClean="0"/>
              <a:t>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91190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75871-79E3-2746-9683-1953B4C22460}" type="datetimeFigureOut">
              <a:rPr lang="en-US" smtClean="0"/>
              <a:t>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46261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375871-79E3-2746-9683-1953B4C22460}" type="datetimeFigureOut">
              <a:rPr lang="en-US" smtClean="0"/>
              <a:t>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3008941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375871-79E3-2746-9683-1953B4C22460}" type="datetimeFigureOut">
              <a:rPr lang="en-US" smtClean="0"/>
              <a:t>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79355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75871-79E3-2746-9683-1953B4C22460}" type="datetimeFigureOut">
              <a:rPr lang="en-US" smtClean="0"/>
              <a:t>1/7/19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06843-1D85-4148-B746-DF7D94D9CB8C}" type="slidenum">
              <a:rPr lang="en-US" smtClean="0"/>
              <a:t>‹#›</a:t>
            </a:fld>
            <a:endParaRPr lang="en-US"/>
          </a:p>
        </p:txBody>
      </p:sp>
      <p:pic>
        <p:nvPicPr>
          <p:cNvPr id="7" name="Picture 4" descr="C:\Users\Chris\University\Teaching\cs221\WWW\slides\img\stanford.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8204775" y="5920797"/>
            <a:ext cx="908052" cy="9060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userDrawn="1"/>
        </p:nvSpPr>
        <p:spPr>
          <a:xfrm>
            <a:off x="2862974" y="6488668"/>
            <a:ext cx="3418052" cy="369332"/>
          </a:xfrm>
          <a:prstGeom prst="rect">
            <a:avLst/>
          </a:prstGeom>
          <a:noFill/>
        </p:spPr>
        <p:txBody>
          <a:bodyPr wrap="none" rtlCol="0">
            <a:spAutoFit/>
          </a:bodyPr>
          <a:lstStyle/>
          <a:p>
            <a:r>
              <a:rPr lang="en-US">
                <a:solidFill>
                  <a:schemeClr val="bg1">
                    <a:lumMod val="65000"/>
                  </a:schemeClr>
                </a:solidFill>
                <a:latin typeface="+mj-lt"/>
              </a:rPr>
              <a:t>Piech, CS106A</a:t>
            </a:r>
            <a:r>
              <a:rPr lang="en-US" dirty="0">
                <a:solidFill>
                  <a:schemeClr val="bg1">
                    <a:lumMod val="65000"/>
                  </a:schemeClr>
                </a:solidFill>
                <a:latin typeface="+mj-lt"/>
              </a:rPr>
              <a:t>,</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31662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9.tiff"/><Relationship Id="rId4" Type="http://schemas.openxmlformats.org/officeDocument/2006/relationships/image" Target="../media/image38.tiff"/></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Chris\University\Teaching\cs221\WWW\slides\img\wall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8821" y="-1"/>
            <a:ext cx="9391552" cy="6848007"/>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CS106A: Programming Methodologies</a:t>
            </a:r>
          </a:p>
        </p:txBody>
      </p:sp>
      <p:pic>
        <p:nvPicPr>
          <p:cNvPr id="1028" name="Picture 4" descr="C:\Users\Chris\University\Teaching\cs221\WWW\slides\img\stanford.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04800"/>
            <a:ext cx="2383383" cy="23780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27446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Office Hours</a:t>
            </a:r>
          </a:p>
        </p:txBody>
      </p:sp>
      <p:pic>
        <p:nvPicPr>
          <p:cNvPr id="3" name="Picture 2"/>
          <p:cNvPicPr>
            <a:picLocks noChangeAspect="1"/>
          </p:cNvPicPr>
          <p:nvPr/>
        </p:nvPicPr>
        <p:blipFill>
          <a:blip r:embed="rId2"/>
          <a:stretch>
            <a:fillRect/>
          </a:stretch>
        </p:blipFill>
        <p:spPr>
          <a:xfrm>
            <a:off x="1296786" y="1061250"/>
            <a:ext cx="6740698" cy="4497309"/>
          </a:xfrm>
          <a:prstGeom prst="rect">
            <a:avLst/>
          </a:prstGeom>
        </p:spPr>
      </p:pic>
      <p:sp>
        <p:nvSpPr>
          <p:cNvPr id="5" name="TextBox 4"/>
          <p:cNvSpPr txBox="1"/>
          <p:nvPr/>
        </p:nvSpPr>
        <p:spPr>
          <a:xfrm>
            <a:off x="631767" y="5685906"/>
            <a:ext cx="8257277" cy="830997"/>
          </a:xfrm>
          <a:prstGeom prst="rect">
            <a:avLst/>
          </a:prstGeom>
          <a:noFill/>
        </p:spPr>
        <p:txBody>
          <a:bodyPr wrap="square" rtlCol="0">
            <a:spAutoFit/>
          </a:bodyPr>
          <a:lstStyle/>
          <a:p>
            <a:pPr algn="ctr"/>
            <a:r>
              <a:rPr lang="en-US" sz="2400" dirty="0" err="1"/>
              <a:t>LaIR</a:t>
            </a:r>
            <a:r>
              <a:rPr lang="en-US" sz="2400" dirty="0"/>
              <a:t>: evenings Sunday through Thursday </a:t>
            </a:r>
          </a:p>
          <a:p>
            <a:pPr algn="ctr"/>
            <a:r>
              <a:rPr lang="en-US" sz="2400" dirty="0"/>
              <a:t>(starting next Sunday)</a:t>
            </a:r>
          </a:p>
        </p:txBody>
      </p:sp>
    </p:spTree>
    <p:extLst>
      <p:ext uri="{BB962C8B-B14F-4D97-AF65-F5344CB8AC3E}">
        <p14:creationId xmlns:p14="http://schemas.microsoft.com/office/powerpoint/2010/main" val="2000433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7" name="Rectangle 3"/>
          <p:cNvSpPr>
            <a:spLocks noGrp="1" noChangeAspect="1" noChangeArrowheads="1"/>
          </p:cNvSpPr>
          <p:nvPr>
            <p:ph idx="1"/>
          </p:nvPr>
        </p:nvSpPr>
        <p:spPr>
          <a:xfrm>
            <a:off x="450850" y="1168400"/>
            <a:ext cx="8153400" cy="889000"/>
          </a:xfrm>
          <a:noFill/>
          <a:ln/>
        </p:spPr>
        <p:txBody>
          <a:bodyPr/>
          <a:lstStyle/>
          <a:p>
            <a:pPr marL="0" indent="0" algn="just">
              <a:lnSpc>
                <a:spcPct val="85000"/>
              </a:lnSpc>
              <a:spcBef>
                <a:spcPct val="0"/>
              </a:spcBef>
              <a:spcAft>
                <a:spcPct val="20000"/>
              </a:spcAft>
              <a:buNone/>
            </a:pPr>
            <a:r>
              <a:rPr lang="en-US" sz="2400" b="1" dirty="0"/>
              <a:t>Functionality</a:t>
            </a:r>
            <a:r>
              <a:rPr lang="en-US" sz="2400" dirty="0"/>
              <a:t> and </a:t>
            </a:r>
            <a:r>
              <a:rPr lang="en-US" sz="2400" b="1" dirty="0"/>
              <a:t>style</a:t>
            </a:r>
            <a:r>
              <a:rPr lang="en-US" sz="2400" dirty="0"/>
              <a:t> grades for the assignments use the following scale:</a:t>
            </a:r>
          </a:p>
        </p:txBody>
      </p:sp>
      <p:grpSp>
        <p:nvGrpSpPr>
          <p:cNvPr id="492580" name="Group 36"/>
          <p:cNvGrpSpPr>
            <a:grpSpLocks/>
          </p:cNvGrpSpPr>
          <p:nvPr/>
        </p:nvGrpSpPr>
        <p:grpSpPr bwMode="auto">
          <a:xfrm>
            <a:off x="1295400" y="3200400"/>
            <a:ext cx="7162800" cy="457200"/>
            <a:chOff x="816" y="2016"/>
            <a:chExt cx="4512" cy="288"/>
          </a:xfrm>
        </p:grpSpPr>
        <p:grpSp>
          <p:nvGrpSpPr>
            <p:cNvPr id="492560" name="Group 16"/>
            <p:cNvGrpSpPr>
              <a:grpSpLocks/>
            </p:cNvGrpSpPr>
            <p:nvPr/>
          </p:nvGrpSpPr>
          <p:grpSpPr bwMode="auto">
            <a:xfrm>
              <a:off x="816" y="2099"/>
              <a:ext cx="379" cy="155"/>
              <a:chOff x="816" y="2151"/>
              <a:chExt cx="379" cy="155"/>
            </a:xfrm>
          </p:grpSpPr>
          <p:pic>
            <p:nvPicPr>
              <p:cNvPr id="492551" name="Picture 7" descr="check"/>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 y="2151"/>
                <a:ext cx="190" cy="153"/>
              </a:xfrm>
              <a:prstGeom prst="rect">
                <a:avLst/>
              </a:prstGeom>
              <a:noFill/>
            </p:spPr>
          </p:pic>
          <p:pic>
            <p:nvPicPr>
              <p:cNvPr id="492556" name="Picture 12" descr="plu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40" y="2151"/>
                <a:ext cx="155" cy="155"/>
              </a:xfrm>
              <a:prstGeom prst="rect">
                <a:avLst/>
              </a:prstGeom>
              <a:noFill/>
            </p:spPr>
          </p:pic>
        </p:grpSp>
        <p:sp>
          <p:nvSpPr>
            <p:cNvPr id="492571" name="Text Box 27"/>
            <p:cNvSpPr txBox="1">
              <a:spLocks noChangeArrowheads="1"/>
            </p:cNvSpPr>
            <p:nvPr/>
          </p:nvSpPr>
          <p:spPr bwMode="auto">
            <a:xfrm>
              <a:off x="1440" y="2016"/>
              <a:ext cx="3888" cy="288"/>
            </a:xfrm>
            <a:prstGeom prst="rect">
              <a:avLst/>
            </a:prstGeom>
            <a:noFill/>
            <a:ln w="9525">
              <a:noFill/>
              <a:miter lim="800000"/>
              <a:headEnd/>
              <a:tailEnd/>
            </a:ln>
            <a:effectLst/>
          </p:spPr>
          <p:txBody>
            <a:bodyPr>
              <a:prstTxWarp prst="textNoShape">
                <a:avLst/>
              </a:prstTxWarp>
              <a:spAutoFit/>
            </a:bodyPr>
            <a:lstStyle/>
            <a:p>
              <a:r>
                <a:rPr lang="en-US" dirty="0"/>
                <a:t>Satisfies all requirements of the assignment.</a:t>
              </a:r>
            </a:p>
          </p:txBody>
        </p:sp>
      </p:grpSp>
      <p:grpSp>
        <p:nvGrpSpPr>
          <p:cNvPr id="492581" name="Group 37"/>
          <p:cNvGrpSpPr>
            <a:grpSpLocks/>
          </p:cNvGrpSpPr>
          <p:nvPr/>
        </p:nvGrpSpPr>
        <p:grpSpPr bwMode="auto">
          <a:xfrm>
            <a:off x="1295400" y="3733800"/>
            <a:ext cx="7543800" cy="457200"/>
            <a:chOff x="816" y="2352"/>
            <a:chExt cx="4752" cy="288"/>
          </a:xfrm>
        </p:grpSpPr>
        <p:pic>
          <p:nvPicPr>
            <p:cNvPr id="492554" name="Picture 10" descr="check"/>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 y="2432"/>
              <a:ext cx="190" cy="153"/>
            </a:xfrm>
            <a:prstGeom prst="rect">
              <a:avLst/>
            </a:prstGeom>
            <a:noFill/>
          </p:spPr>
        </p:pic>
        <p:sp>
          <p:nvSpPr>
            <p:cNvPr id="492572" name="Text Box 28"/>
            <p:cNvSpPr txBox="1">
              <a:spLocks noChangeArrowheads="1"/>
            </p:cNvSpPr>
            <p:nvPr/>
          </p:nvSpPr>
          <p:spPr bwMode="auto">
            <a:xfrm>
              <a:off x="1440" y="2352"/>
              <a:ext cx="4128" cy="288"/>
            </a:xfrm>
            <a:prstGeom prst="rect">
              <a:avLst/>
            </a:prstGeom>
            <a:noFill/>
            <a:ln w="9525">
              <a:noFill/>
              <a:miter lim="800000"/>
              <a:headEnd/>
              <a:tailEnd/>
            </a:ln>
            <a:effectLst/>
          </p:spPr>
          <p:txBody>
            <a:bodyPr>
              <a:prstTxWarp prst="textNoShape">
                <a:avLst/>
              </a:prstTxWarp>
              <a:spAutoFit/>
            </a:bodyPr>
            <a:lstStyle/>
            <a:p>
              <a:r>
                <a:rPr lang="en-US"/>
                <a:t>Meets most requirements, but with some problems.</a:t>
              </a:r>
            </a:p>
          </p:txBody>
        </p:sp>
      </p:grpSp>
      <p:grpSp>
        <p:nvGrpSpPr>
          <p:cNvPr id="492582" name="Group 38"/>
          <p:cNvGrpSpPr>
            <a:grpSpLocks/>
          </p:cNvGrpSpPr>
          <p:nvPr/>
        </p:nvGrpSpPr>
        <p:grpSpPr bwMode="auto">
          <a:xfrm>
            <a:off x="1295400" y="4267200"/>
            <a:ext cx="7162800" cy="457200"/>
            <a:chOff x="816" y="2688"/>
            <a:chExt cx="4512" cy="288"/>
          </a:xfrm>
        </p:grpSpPr>
        <p:grpSp>
          <p:nvGrpSpPr>
            <p:cNvPr id="492561" name="Group 17"/>
            <p:cNvGrpSpPr>
              <a:grpSpLocks/>
            </p:cNvGrpSpPr>
            <p:nvPr/>
          </p:nvGrpSpPr>
          <p:grpSpPr bwMode="auto">
            <a:xfrm>
              <a:off x="816" y="2772"/>
              <a:ext cx="374" cy="153"/>
              <a:chOff x="816" y="2553"/>
              <a:chExt cx="374" cy="153"/>
            </a:xfrm>
          </p:grpSpPr>
          <p:pic>
            <p:nvPicPr>
              <p:cNvPr id="492555" name="Picture 11" descr="check"/>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 y="2553"/>
                <a:ext cx="190" cy="153"/>
              </a:xfrm>
              <a:prstGeom prst="rect">
                <a:avLst/>
              </a:prstGeom>
              <a:noFill/>
            </p:spPr>
          </p:pic>
          <p:pic>
            <p:nvPicPr>
              <p:cNvPr id="492559" name="Picture 15" descr="minus"/>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40" y="2609"/>
                <a:ext cx="150" cy="39"/>
              </a:xfrm>
              <a:prstGeom prst="rect">
                <a:avLst/>
              </a:prstGeom>
              <a:noFill/>
            </p:spPr>
          </p:pic>
        </p:grpSp>
        <p:sp>
          <p:nvSpPr>
            <p:cNvPr id="492573" name="Text Box 29"/>
            <p:cNvSpPr txBox="1">
              <a:spLocks noChangeArrowheads="1"/>
            </p:cNvSpPr>
            <p:nvPr/>
          </p:nvSpPr>
          <p:spPr bwMode="auto">
            <a:xfrm>
              <a:off x="1440" y="2688"/>
              <a:ext cx="3888" cy="288"/>
            </a:xfrm>
            <a:prstGeom prst="rect">
              <a:avLst/>
            </a:prstGeom>
            <a:noFill/>
            <a:ln w="9525">
              <a:noFill/>
              <a:miter lim="800000"/>
              <a:headEnd/>
              <a:tailEnd/>
            </a:ln>
            <a:effectLst/>
          </p:spPr>
          <p:txBody>
            <a:bodyPr>
              <a:prstTxWarp prst="textNoShape">
                <a:avLst/>
              </a:prstTxWarp>
              <a:spAutoFit/>
            </a:bodyPr>
            <a:lstStyle/>
            <a:p>
              <a:r>
                <a:rPr lang="en-US" dirty="0"/>
                <a:t>Has more serious problems.</a:t>
              </a:r>
            </a:p>
          </p:txBody>
        </p:sp>
      </p:grpSp>
      <p:grpSp>
        <p:nvGrpSpPr>
          <p:cNvPr id="492583" name="Group 39"/>
          <p:cNvGrpSpPr>
            <a:grpSpLocks/>
          </p:cNvGrpSpPr>
          <p:nvPr/>
        </p:nvGrpSpPr>
        <p:grpSpPr bwMode="auto">
          <a:xfrm>
            <a:off x="1295400" y="4800600"/>
            <a:ext cx="7162800" cy="457200"/>
            <a:chOff x="816" y="3024"/>
            <a:chExt cx="4512" cy="288"/>
          </a:xfrm>
        </p:grpSpPr>
        <p:pic>
          <p:nvPicPr>
            <p:cNvPr id="492562" name="Picture 18" descr="minus"/>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6" y="3151"/>
              <a:ext cx="150" cy="39"/>
            </a:xfrm>
            <a:prstGeom prst="rect">
              <a:avLst/>
            </a:prstGeom>
            <a:noFill/>
          </p:spPr>
        </p:pic>
        <p:sp>
          <p:nvSpPr>
            <p:cNvPr id="492574" name="Text Box 30"/>
            <p:cNvSpPr txBox="1">
              <a:spLocks noChangeArrowheads="1"/>
            </p:cNvSpPr>
            <p:nvPr/>
          </p:nvSpPr>
          <p:spPr bwMode="auto">
            <a:xfrm>
              <a:off x="1440" y="3024"/>
              <a:ext cx="3888" cy="288"/>
            </a:xfrm>
            <a:prstGeom prst="rect">
              <a:avLst/>
            </a:prstGeom>
            <a:noFill/>
            <a:ln w="9525">
              <a:noFill/>
              <a:miter lim="800000"/>
              <a:headEnd/>
              <a:tailEnd/>
            </a:ln>
            <a:effectLst/>
          </p:spPr>
          <p:txBody>
            <a:bodyPr>
              <a:prstTxWarp prst="textNoShape">
                <a:avLst/>
              </a:prstTxWarp>
              <a:spAutoFit/>
            </a:bodyPr>
            <a:lstStyle/>
            <a:p>
              <a:r>
                <a:rPr lang="en-US" dirty="0"/>
                <a:t>Is even worse than that.</a:t>
              </a:r>
            </a:p>
          </p:txBody>
        </p:sp>
      </p:grpSp>
      <p:grpSp>
        <p:nvGrpSpPr>
          <p:cNvPr id="492584" name="Group 40"/>
          <p:cNvGrpSpPr>
            <a:grpSpLocks/>
          </p:cNvGrpSpPr>
          <p:nvPr/>
        </p:nvGrpSpPr>
        <p:grpSpPr bwMode="auto">
          <a:xfrm>
            <a:off x="1295400" y="5334007"/>
            <a:ext cx="7162800" cy="369888"/>
            <a:chOff x="816" y="3360"/>
            <a:chExt cx="4512" cy="233"/>
          </a:xfrm>
        </p:grpSpPr>
        <p:grpSp>
          <p:nvGrpSpPr>
            <p:cNvPr id="492569" name="Group 25"/>
            <p:cNvGrpSpPr>
              <a:grpSpLocks/>
            </p:cNvGrpSpPr>
            <p:nvPr/>
          </p:nvGrpSpPr>
          <p:grpSpPr bwMode="auto">
            <a:xfrm>
              <a:off x="816" y="3481"/>
              <a:ext cx="336" cy="39"/>
              <a:chOff x="816" y="3216"/>
              <a:chExt cx="336" cy="39"/>
            </a:xfrm>
          </p:grpSpPr>
          <p:pic>
            <p:nvPicPr>
              <p:cNvPr id="492563" name="Picture 19" descr="minus"/>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6" y="3216"/>
                <a:ext cx="150" cy="39"/>
              </a:xfrm>
              <a:prstGeom prst="rect">
                <a:avLst/>
              </a:prstGeom>
              <a:noFill/>
            </p:spPr>
          </p:pic>
          <p:pic>
            <p:nvPicPr>
              <p:cNvPr id="492564" name="Picture 20" descr="minus"/>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02" y="3216"/>
                <a:ext cx="150" cy="39"/>
              </a:xfrm>
              <a:prstGeom prst="rect">
                <a:avLst/>
              </a:prstGeom>
              <a:noFill/>
            </p:spPr>
          </p:pic>
        </p:grpSp>
        <p:sp>
          <p:nvSpPr>
            <p:cNvPr id="492575" name="Text Box 31"/>
            <p:cNvSpPr txBox="1">
              <a:spLocks noChangeArrowheads="1"/>
            </p:cNvSpPr>
            <p:nvPr/>
          </p:nvSpPr>
          <p:spPr bwMode="auto">
            <a:xfrm>
              <a:off x="1440" y="3360"/>
              <a:ext cx="3888" cy="233"/>
            </a:xfrm>
            <a:prstGeom prst="rect">
              <a:avLst/>
            </a:prstGeom>
            <a:noFill/>
            <a:ln w="9525">
              <a:noFill/>
              <a:miter lim="800000"/>
              <a:headEnd/>
              <a:tailEnd/>
            </a:ln>
            <a:effectLst/>
          </p:spPr>
          <p:txBody>
            <a:bodyPr>
              <a:prstTxWarp prst="textNoShape">
                <a:avLst/>
              </a:prstTxWarp>
              <a:spAutoFit/>
            </a:bodyPr>
            <a:lstStyle/>
            <a:p>
              <a:r>
                <a:rPr lang="en-US" dirty="0"/>
                <a:t>Better than nothing.</a:t>
              </a:r>
            </a:p>
          </p:txBody>
        </p:sp>
      </p:grpSp>
      <p:grpSp>
        <p:nvGrpSpPr>
          <p:cNvPr id="492579" name="Group 35"/>
          <p:cNvGrpSpPr>
            <a:grpSpLocks/>
          </p:cNvGrpSpPr>
          <p:nvPr/>
        </p:nvGrpSpPr>
        <p:grpSpPr bwMode="auto">
          <a:xfrm>
            <a:off x="1295400" y="2667000"/>
            <a:ext cx="7162800" cy="457200"/>
            <a:chOff x="816" y="1680"/>
            <a:chExt cx="4512" cy="288"/>
          </a:xfrm>
        </p:grpSpPr>
        <p:pic>
          <p:nvPicPr>
            <p:cNvPr id="492565" name="Picture 21" descr="plu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6" y="1749"/>
              <a:ext cx="155" cy="155"/>
            </a:xfrm>
            <a:prstGeom prst="rect">
              <a:avLst/>
            </a:prstGeom>
            <a:noFill/>
          </p:spPr>
        </p:pic>
        <p:sp>
          <p:nvSpPr>
            <p:cNvPr id="492576" name="Text Box 32"/>
            <p:cNvSpPr txBox="1">
              <a:spLocks noChangeArrowheads="1"/>
            </p:cNvSpPr>
            <p:nvPr/>
          </p:nvSpPr>
          <p:spPr bwMode="auto">
            <a:xfrm>
              <a:off x="1440" y="1680"/>
              <a:ext cx="3888" cy="288"/>
            </a:xfrm>
            <a:prstGeom prst="rect">
              <a:avLst/>
            </a:prstGeom>
            <a:noFill/>
            <a:ln w="9525">
              <a:noFill/>
              <a:miter lim="800000"/>
              <a:headEnd/>
              <a:tailEnd/>
            </a:ln>
            <a:effectLst/>
          </p:spPr>
          <p:txBody>
            <a:bodyPr>
              <a:prstTxWarp prst="textNoShape">
                <a:avLst/>
              </a:prstTxWarp>
              <a:spAutoFit/>
            </a:bodyPr>
            <a:lstStyle/>
            <a:p>
              <a:r>
                <a:rPr lang="en-US"/>
                <a:t>Exceeds requirements.</a:t>
              </a:r>
            </a:p>
          </p:txBody>
        </p:sp>
      </p:grpSp>
      <p:grpSp>
        <p:nvGrpSpPr>
          <p:cNvPr id="492578" name="Group 34"/>
          <p:cNvGrpSpPr>
            <a:grpSpLocks/>
          </p:cNvGrpSpPr>
          <p:nvPr/>
        </p:nvGrpSpPr>
        <p:grpSpPr bwMode="auto">
          <a:xfrm>
            <a:off x="1295400" y="2133600"/>
            <a:ext cx="7162800" cy="457200"/>
            <a:chOff x="816" y="1344"/>
            <a:chExt cx="4512" cy="288"/>
          </a:xfrm>
        </p:grpSpPr>
        <p:grpSp>
          <p:nvGrpSpPr>
            <p:cNvPr id="492570" name="Group 26"/>
            <p:cNvGrpSpPr>
              <a:grpSpLocks/>
            </p:cNvGrpSpPr>
            <p:nvPr/>
          </p:nvGrpSpPr>
          <p:grpSpPr bwMode="auto">
            <a:xfrm>
              <a:off x="816" y="1416"/>
              <a:ext cx="347" cy="155"/>
              <a:chOff x="816" y="1392"/>
              <a:chExt cx="347" cy="155"/>
            </a:xfrm>
          </p:grpSpPr>
          <p:pic>
            <p:nvPicPr>
              <p:cNvPr id="492566" name="Picture 22" descr="plu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6" y="1392"/>
                <a:ext cx="155" cy="155"/>
              </a:xfrm>
              <a:prstGeom prst="rect">
                <a:avLst/>
              </a:prstGeom>
              <a:noFill/>
            </p:spPr>
          </p:pic>
          <p:pic>
            <p:nvPicPr>
              <p:cNvPr id="492567" name="Picture 23" descr="plu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08" y="1392"/>
                <a:ext cx="155" cy="155"/>
              </a:xfrm>
              <a:prstGeom prst="rect">
                <a:avLst/>
              </a:prstGeom>
              <a:noFill/>
            </p:spPr>
          </p:pic>
        </p:grpSp>
        <p:sp>
          <p:nvSpPr>
            <p:cNvPr id="492577" name="Text Box 33"/>
            <p:cNvSpPr txBox="1">
              <a:spLocks noChangeArrowheads="1"/>
            </p:cNvSpPr>
            <p:nvPr/>
          </p:nvSpPr>
          <p:spPr bwMode="auto">
            <a:xfrm>
              <a:off x="1440" y="1344"/>
              <a:ext cx="3888" cy="288"/>
            </a:xfrm>
            <a:prstGeom prst="rect">
              <a:avLst/>
            </a:prstGeom>
            <a:noFill/>
            <a:ln w="9525">
              <a:noFill/>
              <a:miter lim="800000"/>
              <a:headEnd/>
              <a:tailEnd/>
            </a:ln>
            <a:effectLst/>
          </p:spPr>
          <p:txBody>
            <a:bodyPr>
              <a:prstTxWarp prst="textNoShape">
                <a:avLst/>
              </a:prstTxWarp>
              <a:spAutoFit/>
            </a:bodyPr>
            <a:lstStyle/>
            <a:p>
              <a:r>
                <a:rPr lang="en-US"/>
                <a:t>A submission so good it “makes you weep.”</a:t>
              </a:r>
            </a:p>
          </p:txBody>
        </p:sp>
      </p:grpSp>
      <p:sp>
        <p:nvSpPr>
          <p:cNvPr id="3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Grading Scale</a:t>
            </a:r>
          </a:p>
        </p:txBody>
      </p:sp>
    </p:spTree>
    <p:extLst>
      <p:ext uri="{BB962C8B-B14F-4D97-AF65-F5344CB8AC3E}">
        <p14:creationId xmlns:p14="http://schemas.microsoft.com/office/powerpoint/2010/main" val="100473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92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925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925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925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925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92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0F463C-F661-0049-9738-268B6AB1FCB1}"/>
              </a:ext>
            </a:extLst>
          </p:cNvPr>
          <p:cNvPicPr>
            <a:picLocks noChangeAspect="1"/>
          </p:cNvPicPr>
          <p:nvPr/>
        </p:nvPicPr>
        <p:blipFill>
          <a:blip r:embed="rId2"/>
          <a:stretch>
            <a:fillRect/>
          </a:stretch>
        </p:blipFill>
        <p:spPr>
          <a:xfrm>
            <a:off x="1420586" y="3506633"/>
            <a:ext cx="6107416" cy="3095459"/>
          </a:xfrm>
          <a:prstGeom prst="rect">
            <a:avLst/>
          </a:prstGeom>
          <a:ln>
            <a:solidFill>
              <a:schemeClr val="tx1">
                <a:lumMod val="85000"/>
                <a:lumOff val="15000"/>
              </a:schemeClr>
            </a:solidFill>
          </a:ln>
        </p:spPr>
      </p:pic>
      <p:sp>
        <p:nvSpPr>
          <p:cNvPr id="5" name="Title Placeholder 1">
            <a:extLst>
              <a:ext uri="{FF2B5EF4-FFF2-40B4-BE49-F238E27FC236}">
                <a16:creationId xmlns:a16="http://schemas.microsoft.com/office/drawing/2014/main" id="{AA8A3F40-F46F-8745-8722-40D4C43A5BE6}"/>
              </a:ext>
            </a:extLst>
          </p:cNvPr>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a:latin typeface="Calibri"/>
                <a:cs typeface="Calibri"/>
              </a:rPr>
              <a:t>Interactive Grading</a:t>
            </a:r>
          </a:p>
        </p:txBody>
      </p:sp>
      <p:pic>
        <p:nvPicPr>
          <p:cNvPr id="2" name="Picture 1">
            <a:extLst>
              <a:ext uri="{FF2B5EF4-FFF2-40B4-BE49-F238E27FC236}">
                <a16:creationId xmlns:a16="http://schemas.microsoft.com/office/drawing/2014/main" id="{DDBD336F-B14B-E64C-90EE-D12B394331BE}"/>
              </a:ext>
            </a:extLst>
          </p:cNvPr>
          <p:cNvPicPr>
            <a:picLocks noChangeAspect="1"/>
          </p:cNvPicPr>
          <p:nvPr/>
        </p:nvPicPr>
        <p:blipFill>
          <a:blip r:embed="rId3"/>
          <a:stretch>
            <a:fillRect/>
          </a:stretch>
        </p:blipFill>
        <p:spPr>
          <a:xfrm>
            <a:off x="1388836" y="943429"/>
            <a:ext cx="2578100" cy="2260600"/>
          </a:xfrm>
          <a:prstGeom prst="rect">
            <a:avLst/>
          </a:prstGeom>
        </p:spPr>
      </p:pic>
      <p:sp>
        <p:nvSpPr>
          <p:cNvPr id="3" name="TextBox 2">
            <a:extLst>
              <a:ext uri="{FF2B5EF4-FFF2-40B4-BE49-F238E27FC236}">
                <a16:creationId xmlns:a16="http://schemas.microsoft.com/office/drawing/2014/main" id="{E89951D2-8001-264F-9380-FA0A7CE42C2F}"/>
              </a:ext>
            </a:extLst>
          </p:cNvPr>
          <p:cNvSpPr txBox="1"/>
          <p:nvPr/>
        </p:nvSpPr>
        <p:spPr>
          <a:xfrm>
            <a:off x="4572001" y="1453242"/>
            <a:ext cx="3216728" cy="1200329"/>
          </a:xfrm>
          <a:prstGeom prst="rect">
            <a:avLst/>
          </a:prstGeom>
          <a:noFill/>
        </p:spPr>
        <p:txBody>
          <a:bodyPr wrap="square" rtlCol="0">
            <a:spAutoFit/>
          </a:bodyPr>
          <a:lstStyle/>
          <a:p>
            <a:pPr algn="ctr"/>
            <a:r>
              <a:rPr lang="en-US" sz="2400" dirty="0"/>
              <a:t>One on one feedback from your section leader</a:t>
            </a:r>
          </a:p>
        </p:txBody>
      </p:sp>
    </p:spTree>
    <p:extLst>
      <p:ext uri="{BB962C8B-B14F-4D97-AF65-F5344CB8AC3E}">
        <p14:creationId xmlns:p14="http://schemas.microsoft.com/office/powerpoint/2010/main" val="32522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731325858"/>
              </p:ext>
            </p:extLst>
          </p:nvPr>
        </p:nvGraphicFramePr>
        <p:xfrm>
          <a:off x="-249382" y="681644"/>
          <a:ext cx="9692641" cy="600179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What we will ask you to do</a:t>
            </a:r>
          </a:p>
        </p:txBody>
      </p:sp>
      <p:sp>
        <p:nvSpPr>
          <p:cNvPr id="6" name="TextBox 5"/>
          <p:cNvSpPr txBox="1"/>
          <p:nvPr/>
        </p:nvSpPr>
        <p:spPr>
          <a:xfrm>
            <a:off x="4671753" y="6273225"/>
            <a:ext cx="3402022" cy="584775"/>
          </a:xfrm>
          <a:prstGeom prst="rect">
            <a:avLst/>
          </a:prstGeom>
          <a:solidFill>
            <a:srgbClr val="FFFFFF"/>
          </a:solidFill>
        </p:spPr>
        <p:txBody>
          <a:bodyPr wrap="none" rtlCol="0">
            <a:spAutoFit/>
          </a:bodyPr>
          <a:lstStyle/>
          <a:p>
            <a:r>
              <a:rPr lang="en-US" sz="3200" dirty="0"/>
              <a:t>*Two free late days</a:t>
            </a:r>
          </a:p>
        </p:txBody>
      </p:sp>
    </p:spTree>
    <p:extLst>
      <p:ext uri="{BB962C8B-B14F-4D97-AF65-F5344CB8AC3E}">
        <p14:creationId xmlns:p14="http://schemas.microsoft.com/office/powerpoint/2010/main" val="1067649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Optional Contest</a:t>
            </a: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5177" y="1057338"/>
            <a:ext cx="3941318" cy="5541870"/>
          </a:xfrm>
          <a:prstGeom prst="rect">
            <a:avLst/>
          </a:prstGeom>
        </p:spPr>
      </p:pic>
    </p:spTree>
    <p:extLst>
      <p:ext uri="{BB962C8B-B14F-4D97-AF65-F5344CB8AC3E}">
        <p14:creationId xmlns:p14="http://schemas.microsoft.com/office/powerpoint/2010/main" val="904929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3"/>
          <p:cNvSpPr>
            <a:spLocks noGrp="1" noChangeArrowheads="1"/>
          </p:cNvSpPr>
          <p:nvPr>
            <p:ph type="body" idx="1"/>
          </p:nvPr>
        </p:nvSpPr>
        <p:spPr>
          <a:xfrm>
            <a:off x="232914" y="1276088"/>
            <a:ext cx="8229600" cy="4525963"/>
          </a:xfrm>
        </p:spPr>
        <p:txBody>
          <a:bodyPr>
            <a:normAutofit lnSpcReduction="10000"/>
          </a:bodyPr>
          <a:lstStyle/>
          <a:p>
            <a:pPr marL="0" indent="0" eaLnBrk="1" hangingPunct="1">
              <a:buNone/>
              <a:defRPr/>
            </a:pPr>
            <a:r>
              <a:rPr lang="en-US" i="1" dirty="0">
                <a:cs typeface="+mn-cs"/>
              </a:rPr>
              <a:t>The Art &amp; Science of Java </a:t>
            </a:r>
            <a:r>
              <a:rPr lang="en-US" dirty="0">
                <a:cs typeface="+mn-cs"/>
              </a:rPr>
              <a:t>by Eric Roberts</a:t>
            </a:r>
          </a:p>
          <a:p>
            <a:pPr>
              <a:defRPr/>
            </a:pPr>
            <a:r>
              <a:rPr lang="en-US" dirty="0"/>
              <a:t>written here at Stanford</a:t>
            </a:r>
          </a:p>
          <a:p>
            <a:pPr>
              <a:defRPr/>
            </a:pPr>
            <a:r>
              <a:rPr lang="en-US" dirty="0"/>
              <a:t>tailored to this course</a:t>
            </a:r>
          </a:p>
          <a:p>
            <a:pPr>
              <a:defRPr/>
            </a:pPr>
            <a:r>
              <a:rPr lang="en-US" dirty="0"/>
              <a:t>a valuable reference</a:t>
            </a:r>
          </a:p>
          <a:p>
            <a:pPr>
              <a:defRPr/>
            </a:pPr>
            <a:r>
              <a:rPr lang="en-US" dirty="0"/>
              <a:t>usable on open-book exams</a:t>
            </a:r>
          </a:p>
          <a:p>
            <a:pPr>
              <a:defRPr/>
            </a:pPr>
            <a:endParaRPr lang="en-US" dirty="0"/>
          </a:p>
          <a:p>
            <a:pPr marL="0" indent="0">
              <a:buNone/>
              <a:defRPr/>
            </a:pPr>
            <a:r>
              <a:rPr lang="en-US" dirty="0" err="1"/>
              <a:t>Karel</a:t>
            </a:r>
            <a:r>
              <a:rPr lang="en-US" dirty="0"/>
              <a:t> the Robot Learns Java</a:t>
            </a:r>
          </a:p>
          <a:p>
            <a:pPr>
              <a:defRPr/>
            </a:pPr>
            <a:r>
              <a:rPr lang="en-US" dirty="0"/>
              <a:t>First week of material</a:t>
            </a:r>
          </a:p>
        </p:txBody>
      </p:sp>
      <p:sp>
        <p:nvSpPr>
          <p:cNvPr id="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Textbook</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61347" y="2001328"/>
            <a:ext cx="3627377" cy="448585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74570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Online Karel Reader</a:t>
            </a:r>
          </a:p>
        </p:txBody>
      </p:sp>
      <p:pic>
        <p:nvPicPr>
          <p:cNvPr id="2" name="Picture 1">
            <a:extLst>
              <a:ext uri="{FF2B5EF4-FFF2-40B4-BE49-F238E27FC236}">
                <a16:creationId xmlns:a16="http://schemas.microsoft.com/office/drawing/2014/main" id="{9E0FF5B3-90E8-4C44-AB32-C318F0C53B95}"/>
              </a:ext>
            </a:extLst>
          </p:cNvPr>
          <p:cNvPicPr>
            <a:picLocks noChangeAspect="1"/>
          </p:cNvPicPr>
          <p:nvPr/>
        </p:nvPicPr>
        <p:blipFill>
          <a:blip r:embed="rId2"/>
          <a:stretch>
            <a:fillRect/>
          </a:stretch>
        </p:blipFill>
        <p:spPr>
          <a:xfrm>
            <a:off x="0" y="747634"/>
            <a:ext cx="9144000" cy="5839810"/>
          </a:xfrm>
          <a:prstGeom prst="rect">
            <a:avLst/>
          </a:prstGeom>
        </p:spPr>
      </p:pic>
    </p:spTree>
    <p:extLst>
      <p:ext uri="{BB962C8B-B14F-4D97-AF65-F5344CB8AC3E}">
        <p14:creationId xmlns:p14="http://schemas.microsoft.com/office/powerpoint/2010/main" val="1263040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Online Karel Reader</a:t>
            </a:r>
          </a:p>
        </p:txBody>
      </p:sp>
      <p:pic>
        <p:nvPicPr>
          <p:cNvPr id="4" name="Picture 3">
            <a:extLst>
              <a:ext uri="{FF2B5EF4-FFF2-40B4-BE49-F238E27FC236}">
                <a16:creationId xmlns:a16="http://schemas.microsoft.com/office/drawing/2014/main" id="{FF40B355-E456-B449-A59C-B49F222D3F01}"/>
              </a:ext>
            </a:extLst>
          </p:cNvPr>
          <p:cNvPicPr>
            <a:picLocks noChangeAspect="1"/>
          </p:cNvPicPr>
          <p:nvPr/>
        </p:nvPicPr>
        <p:blipFill>
          <a:blip r:embed="rId2"/>
          <a:stretch>
            <a:fillRect/>
          </a:stretch>
        </p:blipFill>
        <p:spPr>
          <a:xfrm>
            <a:off x="0" y="756930"/>
            <a:ext cx="9144000" cy="5839810"/>
          </a:xfrm>
          <a:prstGeom prst="rect">
            <a:avLst/>
          </a:prstGeom>
        </p:spPr>
      </p:pic>
    </p:spTree>
    <p:extLst>
      <p:ext uri="{BB962C8B-B14F-4D97-AF65-F5344CB8AC3E}">
        <p14:creationId xmlns:p14="http://schemas.microsoft.com/office/powerpoint/2010/main" val="2883622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829440" y="5391720"/>
            <a:ext cx="1451520" cy="1036800"/>
          </a:xfrm>
          <a:prstGeom prst="rect">
            <a:avLst/>
          </a:prstGeom>
          <a:solidFill>
            <a:srgbClr val="99CCFF"/>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5 Units</a:t>
            </a:r>
          </a:p>
        </p:txBody>
      </p:sp>
      <p:sp>
        <p:nvSpPr>
          <p:cNvPr id="20482" name="Rectangle 2"/>
          <p:cNvSpPr>
            <a:spLocks noChangeArrowheads="1"/>
          </p:cNvSpPr>
          <p:nvPr/>
        </p:nvSpPr>
        <p:spPr bwMode="auto">
          <a:xfrm>
            <a:off x="7672320" y="2903400"/>
            <a:ext cx="1342080" cy="1244160"/>
          </a:xfrm>
          <a:prstGeom prst="rect">
            <a:avLst/>
          </a:prstGeom>
          <a:solidFill>
            <a:srgbClr val="99CCFF"/>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3 Units</a:t>
            </a:r>
          </a:p>
          <a:p>
            <a:pPr algn="ctr"/>
            <a:r>
              <a:rPr lang="en-US" altLang="en-US" sz="2358"/>
              <a:t>-or-</a:t>
            </a:r>
          </a:p>
          <a:p>
            <a:pPr algn="ctr"/>
            <a:r>
              <a:rPr lang="en-US" altLang="en-US" sz="2358"/>
              <a:t>4 Units</a:t>
            </a:r>
          </a:p>
        </p:txBody>
      </p:sp>
      <p:sp>
        <p:nvSpPr>
          <p:cNvPr id="20483" name="AutoShape 3"/>
          <p:cNvSpPr>
            <a:spLocks noChangeArrowheads="1"/>
          </p:cNvSpPr>
          <p:nvPr/>
        </p:nvSpPr>
        <p:spPr bwMode="auto">
          <a:xfrm>
            <a:off x="207360" y="2488680"/>
            <a:ext cx="2695680" cy="2073600"/>
          </a:xfrm>
          <a:prstGeom prst="diamond">
            <a:avLst/>
          </a:prstGeom>
          <a:solidFill>
            <a:srgbClr val="FFD32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8" tIns="58420" rIns="81638" bIns="40819" anchor="ctr"/>
          <a:lstStyle>
            <a:lvl1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9pPr>
          </a:lstStyle>
          <a:p>
            <a:pPr algn="ctr"/>
            <a:r>
              <a:rPr lang="en-US" altLang="en-US" sz="1996"/>
              <a:t>Are you an</a:t>
            </a:r>
          </a:p>
          <a:p>
            <a:pPr algn="ctr"/>
            <a:r>
              <a:rPr lang="en-US" altLang="en-US" sz="1996"/>
              <a:t>undergrad or</a:t>
            </a:r>
          </a:p>
          <a:p>
            <a:pPr algn="ctr"/>
            <a:r>
              <a:rPr lang="en-US" altLang="en-US" sz="1996"/>
              <a:t>SCPD</a:t>
            </a:r>
          </a:p>
          <a:p>
            <a:pPr algn="ctr"/>
            <a:r>
              <a:rPr lang="en-US" altLang="en-US" sz="1996"/>
              <a:t>student?</a:t>
            </a:r>
          </a:p>
        </p:txBody>
      </p:sp>
      <p:cxnSp>
        <p:nvCxnSpPr>
          <p:cNvPr id="20484" name="AutoShape 4"/>
          <p:cNvCxnSpPr>
            <a:cxnSpLocks noChangeShapeType="1"/>
            <a:stCxn id="20483" idx="3"/>
            <a:endCxn id="20487" idx="1"/>
          </p:cNvCxnSpPr>
          <p:nvPr/>
        </p:nvCxnSpPr>
        <p:spPr bwMode="auto">
          <a:xfrm>
            <a:off x="2903040" y="3525481"/>
            <a:ext cx="829440" cy="1440"/>
          </a:xfrm>
          <a:prstGeom prst="straightConnector1">
            <a:avLst/>
          </a:prstGeom>
          <a:noFill/>
          <a:ln w="9525"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20485" name="AutoShape 5"/>
          <p:cNvCxnSpPr>
            <a:cxnSpLocks noChangeShapeType="1"/>
            <a:stCxn id="20483" idx="2"/>
            <a:endCxn id="20481" idx="0"/>
          </p:cNvCxnSpPr>
          <p:nvPr/>
        </p:nvCxnSpPr>
        <p:spPr bwMode="auto">
          <a:xfrm>
            <a:off x="1555201" y="4562280"/>
            <a:ext cx="1440" cy="829440"/>
          </a:xfrm>
          <a:prstGeom prst="straightConnector1">
            <a:avLst/>
          </a:prstGeom>
          <a:noFill/>
          <a:ln w="9525"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20486" name="AutoShape 6"/>
          <p:cNvCxnSpPr>
            <a:cxnSpLocks noChangeShapeType="1"/>
            <a:stCxn id="20487" idx="3"/>
            <a:endCxn id="20482" idx="1"/>
          </p:cNvCxnSpPr>
          <p:nvPr/>
        </p:nvCxnSpPr>
        <p:spPr bwMode="auto">
          <a:xfrm>
            <a:off x="6635520" y="3525481"/>
            <a:ext cx="1036800" cy="1440"/>
          </a:xfrm>
          <a:prstGeom prst="straightConnector1">
            <a:avLst/>
          </a:prstGeom>
          <a:noFill/>
          <a:ln w="9525"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20487" name="AutoShape 7"/>
          <p:cNvSpPr>
            <a:spLocks noChangeArrowheads="1"/>
          </p:cNvSpPr>
          <p:nvPr/>
        </p:nvSpPr>
        <p:spPr bwMode="auto">
          <a:xfrm>
            <a:off x="3732480" y="2488680"/>
            <a:ext cx="2903040" cy="2073600"/>
          </a:xfrm>
          <a:prstGeom prst="diamond">
            <a:avLst/>
          </a:prstGeom>
          <a:solidFill>
            <a:srgbClr val="FFD32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8" tIns="58420" rIns="81638" bIns="40819" anchor="ctr"/>
          <a:lstStyle>
            <a:lvl1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9pPr>
          </a:lstStyle>
          <a:p>
            <a:pPr algn="ctr"/>
            <a:r>
              <a:rPr lang="en-US" altLang="en-US" sz="1996"/>
              <a:t>Do you want</a:t>
            </a:r>
          </a:p>
          <a:p>
            <a:pPr algn="ctr"/>
            <a:r>
              <a:rPr lang="en-US" altLang="en-US" sz="1996"/>
              <a:t>to take CS106A for</a:t>
            </a:r>
          </a:p>
          <a:p>
            <a:pPr algn="ctr"/>
            <a:r>
              <a:rPr lang="en-US" altLang="en-US" sz="1996"/>
              <a:t>fewer units?</a:t>
            </a:r>
          </a:p>
        </p:txBody>
      </p:sp>
      <p:cxnSp>
        <p:nvCxnSpPr>
          <p:cNvPr id="20488" name="AutoShape 8"/>
          <p:cNvCxnSpPr>
            <a:cxnSpLocks noChangeShapeType="1"/>
            <a:stCxn id="20487" idx="2"/>
            <a:endCxn id="20481" idx="3"/>
          </p:cNvCxnSpPr>
          <p:nvPr/>
        </p:nvCxnSpPr>
        <p:spPr bwMode="auto">
          <a:xfrm rot="5400000">
            <a:off x="3058561" y="3783240"/>
            <a:ext cx="1347840" cy="2905920"/>
          </a:xfrm>
          <a:prstGeom prst="bentConnector2">
            <a:avLst/>
          </a:prstGeom>
          <a:noFill/>
          <a:ln w="9525"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20489" name="Rectangle 9"/>
          <p:cNvSpPr>
            <a:spLocks noChangeArrowheads="1"/>
          </p:cNvSpPr>
          <p:nvPr/>
        </p:nvSpPr>
        <p:spPr bwMode="auto">
          <a:xfrm>
            <a:off x="622080" y="1451880"/>
            <a:ext cx="1866240" cy="622080"/>
          </a:xfrm>
          <a:prstGeom prst="rect">
            <a:avLst/>
          </a:prstGeom>
          <a:solidFill>
            <a:srgbClr val="FF420E"/>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Start Here</a:t>
            </a:r>
          </a:p>
        </p:txBody>
      </p:sp>
      <p:cxnSp>
        <p:nvCxnSpPr>
          <p:cNvPr id="20490" name="AutoShape 10"/>
          <p:cNvCxnSpPr>
            <a:cxnSpLocks noChangeShapeType="1"/>
            <a:stCxn id="20489" idx="2"/>
            <a:endCxn id="20483" idx="0"/>
          </p:cNvCxnSpPr>
          <p:nvPr/>
        </p:nvCxnSpPr>
        <p:spPr bwMode="auto">
          <a:xfrm rot="16200000" flipH="1">
            <a:off x="1348561" y="2280600"/>
            <a:ext cx="414720" cy="1440"/>
          </a:xfrm>
          <a:prstGeom prst="bentConnector3">
            <a:avLst>
              <a:gd name="adj1" fmla="val 50000"/>
            </a:avLst>
          </a:prstGeom>
          <a:noFill/>
          <a:ln w="9525"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20492" name="Rectangle 12"/>
          <p:cNvSpPr>
            <a:spLocks noChangeArrowheads="1"/>
          </p:cNvSpPr>
          <p:nvPr/>
        </p:nvSpPr>
        <p:spPr bwMode="auto">
          <a:xfrm>
            <a:off x="4976640" y="5599080"/>
            <a:ext cx="414720" cy="6220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33"/>
          </a:p>
        </p:txBody>
      </p:sp>
      <p:cxnSp>
        <p:nvCxnSpPr>
          <p:cNvPr id="20493" name="AutoShape 13"/>
          <p:cNvCxnSpPr>
            <a:cxnSpLocks noChangeShapeType="1"/>
            <a:stCxn id="20487" idx="2"/>
            <a:endCxn id="20492" idx="0"/>
          </p:cNvCxnSpPr>
          <p:nvPr/>
        </p:nvCxnSpPr>
        <p:spPr bwMode="auto">
          <a:xfrm>
            <a:off x="5184001" y="4562280"/>
            <a:ext cx="1440" cy="1036800"/>
          </a:xfrm>
          <a:prstGeom prst="straightConnector1">
            <a:avLst/>
          </a:prstGeom>
          <a:noFill/>
          <a:ln w="9525"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1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CS106A Units</a:t>
            </a:r>
          </a:p>
        </p:txBody>
      </p:sp>
      <p:pic>
        <p:nvPicPr>
          <p:cNvPr id="18" name="Picture 17"/>
          <p:cNvPicPr>
            <a:picLocks noChangeAspect="1"/>
          </p:cNvPicPr>
          <p:nvPr/>
        </p:nvPicPr>
        <p:blipFill>
          <a:blip r:embed="rId3"/>
          <a:stretch>
            <a:fillRect/>
          </a:stretch>
        </p:blipFill>
        <p:spPr>
          <a:xfrm>
            <a:off x="3066934" y="1241020"/>
            <a:ext cx="5537200" cy="419100"/>
          </a:xfrm>
          <a:prstGeom prst="rect">
            <a:avLst/>
          </a:prstGeom>
        </p:spPr>
      </p:pic>
      <p:sp>
        <p:nvSpPr>
          <p:cNvPr id="19" name="TextBox 18"/>
          <p:cNvSpPr txBox="1"/>
          <p:nvPr/>
        </p:nvSpPr>
        <p:spPr>
          <a:xfrm>
            <a:off x="2975645" y="1824335"/>
            <a:ext cx="6168355" cy="461665"/>
          </a:xfrm>
          <a:prstGeom prst="rect">
            <a:avLst/>
          </a:prstGeom>
          <a:solidFill>
            <a:srgbClr val="FFFFFF"/>
          </a:solidFill>
        </p:spPr>
        <p:txBody>
          <a:bodyPr wrap="none" rtlCol="0">
            <a:spAutoFit/>
          </a:bodyPr>
          <a:lstStyle/>
          <a:p>
            <a:r>
              <a:rPr lang="en-US" sz="2400" dirty="0">
                <a:ea typeface="Times New Roman" charset="0"/>
                <a:cs typeface="Times New Roman" charset="0"/>
              </a:rPr>
              <a:t>Average about 10 hours / week for assignments</a:t>
            </a:r>
          </a:p>
        </p:txBody>
      </p:sp>
      <p:sp>
        <p:nvSpPr>
          <p:cNvPr id="4" name="TextBox 3"/>
          <p:cNvSpPr txBox="1"/>
          <p:nvPr/>
        </p:nvSpPr>
        <p:spPr>
          <a:xfrm>
            <a:off x="831273" y="4555374"/>
            <a:ext cx="719812" cy="584775"/>
          </a:xfrm>
          <a:prstGeom prst="rect">
            <a:avLst/>
          </a:prstGeom>
          <a:noFill/>
        </p:spPr>
        <p:txBody>
          <a:bodyPr wrap="none" rtlCol="0">
            <a:spAutoFit/>
          </a:bodyPr>
          <a:lstStyle/>
          <a:p>
            <a:r>
              <a:rPr lang="en-US" sz="3200" dirty="0"/>
              <a:t>Yes</a:t>
            </a:r>
          </a:p>
        </p:txBody>
      </p:sp>
      <p:sp>
        <p:nvSpPr>
          <p:cNvPr id="21" name="TextBox 20"/>
          <p:cNvSpPr txBox="1"/>
          <p:nvPr/>
        </p:nvSpPr>
        <p:spPr>
          <a:xfrm>
            <a:off x="2945477" y="2995352"/>
            <a:ext cx="665567" cy="584775"/>
          </a:xfrm>
          <a:prstGeom prst="rect">
            <a:avLst/>
          </a:prstGeom>
          <a:noFill/>
        </p:spPr>
        <p:txBody>
          <a:bodyPr wrap="none" rtlCol="0">
            <a:spAutoFit/>
          </a:bodyPr>
          <a:lstStyle/>
          <a:p>
            <a:r>
              <a:rPr lang="en-US" sz="3200" dirty="0"/>
              <a:t>No</a:t>
            </a:r>
          </a:p>
        </p:txBody>
      </p:sp>
      <p:sp>
        <p:nvSpPr>
          <p:cNvPr id="22" name="TextBox 21"/>
          <p:cNvSpPr txBox="1"/>
          <p:nvPr/>
        </p:nvSpPr>
        <p:spPr>
          <a:xfrm>
            <a:off x="5225935" y="4976552"/>
            <a:ext cx="665567" cy="584775"/>
          </a:xfrm>
          <a:prstGeom prst="rect">
            <a:avLst/>
          </a:prstGeom>
          <a:noFill/>
        </p:spPr>
        <p:txBody>
          <a:bodyPr wrap="none" rtlCol="0">
            <a:spAutoFit/>
          </a:bodyPr>
          <a:lstStyle/>
          <a:p>
            <a:r>
              <a:rPr lang="en-US" sz="3200" dirty="0"/>
              <a:t>No</a:t>
            </a:r>
          </a:p>
        </p:txBody>
      </p:sp>
      <p:sp>
        <p:nvSpPr>
          <p:cNvPr id="23" name="TextBox 22"/>
          <p:cNvSpPr txBox="1"/>
          <p:nvPr/>
        </p:nvSpPr>
        <p:spPr>
          <a:xfrm>
            <a:off x="6675120" y="2951018"/>
            <a:ext cx="719812" cy="584775"/>
          </a:xfrm>
          <a:prstGeom prst="rect">
            <a:avLst/>
          </a:prstGeom>
          <a:noFill/>
        </p:spPr>
        <p:txBody>
          <a:bodyPr wrap="none" rtlCol="0">
            <a:spAutoFit/>
          </a:bodyPr>
          <a:lstStyle/>
          <a:p>
            <a:r>
              <a:rPr lang="en-US" sz="3200" dirty="0"/>
              <a:t>Yes</a:t>
            </a:r>
          </a:p>
        </p:txBody>
      </p:sp>
    </p:spTree>
    <p:extLst>
      <p:ext uri="{BB962C8B-B14F-4D97-AF65-F5344CB8AC3E}">
        <p14:creationId xmlns:p14="http://schemas.microsoft.com/office/powerpoint/2010/main" val="145473933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04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04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04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04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additive="repl">
                                        <p:cTn id="24" dur="1" fill="hold">
                                          <p:stCondLst>
                                            <p:cond delay="0"/>
                                          </p:stCondLst>
                                        </p:cTn>
                                        <p:tgtEl>
                                          <p:spTgt spid="2048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fill="hold" nodeType="clickEffect">
                                  <p:stCondLst>
                                    <p:cond delay="0"/>
                                  </p:stCondLst>
                                  <p:childTnLst>
                                    <p:set>
                                      <p:cBhvr additive="repl">
                                        <p:cTn id="28" dur="1" fill="hold">
                                          <p:stCondLst>
                                            <p:cond delay="0"/>
                                          </p:stCondLst>
                                        </p:cTn>
                                        <p:tgtEl>
                                          <p:spTgt spid="204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048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204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fill="hold" nodeType="clickEffect">
                                  <p:stCondLst>
                                    <p:cond delay="0"/>
                                  </p:stCondLst>
                                  <p:childTnLst>
                                    <p:set>
                                      <p:cBhvr additive="repl">
                                        <p:cTn id="44" dur="1" fill="hold">
                                          <p:stCondLst>
                                            <p:cond delay="0"/>
                                          </p:stCondLst>
                                        </p:cTn>
                                        <p:tgtEl>
                                          <p:spTgt spid="20493"/>
                                        </p:tgtEl>
                                        <p:attrNameLst>
                                          <p:attrName>style.visibility</p:attrName>
                                        </p:attrNameLst>
                                      </p:cBhvr>
                                      <p:to>
                                        <p:strVal val="hidden"/>
                                      </p:to>
                                    </p:set>
                                  </p:childTnLst>
                                </p:cTn>
                              </p:par>
                              <p:par>
                                <p:cTn id="45" presetID="1" presetClass="entr" fill="hold" nodeType="withEffect">
                                  <p:stCondLst>
                                    <p:cond delay="0"/>
                                  </p:stCondLst>
                                  <p:childTnLst>
                                    <p:set>
                                      <p:cBhvr additive="repl">
                                        <p:cTn id="46" dur="1" fill="hold">
                                          <p:stCondLst>
                                            <p:cond delay="0"/>
                                          </p:stCondLst>
                                        </p:cTn>
                                        <p:tgtEl>
                                          <p:spTgt spid="2048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204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additive="repl">
                                        <p:cTn id="56" dur="1" fill="hold">
                                          <p:stCondLst>
                                            <p:cond delay="0"/>
                                          </p:stCondLst>
                                        </p:cTn>
                                        <p:tgtEl>
                                          <p:spTgt spid="204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p:bldP spid="21"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a:solidFill>
                  <a:schemeClr val="bg1"/>
                </a:solidFill>
                <a:latin typeface="Calibri" charset="0"/>
                <a:ea typeface="Calibri" charset="0"/>
                <a:cs typeface="Calibri" charset="0"/>
              </a:rPr>
              <a:t>Are you in the right place?</a:t>
            </a:r>
          </a:p>
        </p:txBody>
      </p:sp>
    </p:spTree>
    <p:extLst>
      <p:ext uri="{BB962C8B-B14F-4D97-AF65-F5344CB8AC3E}">
        <p14:creationId xmlns:p14="http://schemas.microsoft.com/office/powerpoint/2010/main" val="39765371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5512" y="2436904"/>
            <a:ext cx="6483927" cy="1885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285750" indent="-285750" algn="just" defTabSz="342900">
              <a:buFont typeface="Arial" charset="0"/>
              <a:buChar char="•"/>
              <a:tabLst>
                <a:tab pos="342900" algn="l"/>
              </a:tabLst>
            </a:pPr>
            <a:endParaRPr lang="en-US" sz="2400" dirty="0"/>
          </a:p>
          <a:p>
            <a:pPr marL="285750" indent="-285750" algn="just" defTabSz="342900">
              <a:buFont typeface="Arial" charset="0"/>
              <a:buChar char="•"/>
              <a:tabLst>
                <a:tab pos="342900" algn="l"/>
              </a:tabLst>
            </a:pPr>
            <a:r>
              <a:rPr lang="en-US" sz="2400" dirty="0"/>
              <a:t>Childhood: Nairobi, Kenya</a:t>
            </a:r>
          </a:p>
          <a:p>
            <a:pPr marL="285750" indent="-285750" algn="just" defTabSz="342900">
              <a:buFont typeface="Arial" charset="0"/>
              <a:buChar char="•"/>
              <a:tabLst>
                <a:tab pos="342900" algn="l"/>
              </a:tabLst>
            </a:pPr>
            <a:r>
              <a:rPr lang="en-US" sz="2400" dirty="0"/>
              <a:t>High School: Kuala Lumpur, Malaysia</a:t>
            </a:r>
          </a:p>
          <a:p>
            <a:pPr marL="285750" indent="-285750" algn="just" defTabSz="342900">
              <a:buFont typeface="Arial" charset="0"/>
              <a:buChar char="•"/>
              <a:tabLst>
                <a:tab pos="342900" algn="l"/>
              </a:tabLst>
            </a:pPr>
            <a:r>
              <a:rPr lang="en-US" sz="2400" dirty="0"/>
              <a:t>Stanford University Ph.D. in Neural Networks</a:t>
            </a:r>
          </a:p>
          <a:p>
            <a:pPr marL="285750" indent="-285750" algn="just" defTabSz="342900">
              <a:buFont typeface="Arial" charset="0"/>
              <a:buChar char="•"/>
              <a:tabLst>
                <a:tab pos="342900" algn="l"/>
              </a:tabLst>
            </a:pPr>
            <a:r>
              <a:rPr lang="en-US" sz="2400" dirty="0"/>
              <a:t>Research lab on AI for Social Good</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a:solidFill>
                  <a:schemeClr val="tx1"/>
                </a:solidFill>
                <a:latin typeface="Century Gothic"/>
                <a:cs typeface="Century Gothic"/>
              </a:rPr>
              <a:t>Chris Piech</a:t>
            </a:r>
            <a:endParaRPr lang="en-US" sz="4000" b="1" dirty="0">
              <a:solidFill>
                <a:schemeClr val="tx1"/>
              </a:solidFill>
              <a:latin typeface="Century Gothic"/>
              <a:cs typeface="Century Gothic"/>
            </a:endParaRPr>
          </a:p>
        </p:txBody>
      </p:sp>
      <p:sp>
        <p:nvSpPr>
          <p:cNvPr id="4" name="TextBox 3"/>
          <p:cNvSpPr txBox="1"/>
          <p:nvPr/>
        </p:nvSpPr>
        <p:spPr>
          <a:xfrm rot="215620">
            <a:off x="4588625" y="1113905"/>
            <a:ext cx="2759825" cy="923330"/>
          </a:xfrm>
          <a:prstGeom prst="rect">
            <a:avLst/>
          </a:prstGeom>
          <a:noFill/>
          <a:effectLst/>
        </p:spPr>
        <p:txBody>
          <a:bodyPr wrap="square" rtlCol="0">
            <a:spAutoFit/>
          </a:bodyPr>
          <a:lstStyle/>
          <a:p>
            <a:pPr algn="ctr"/>
            <a:r>
              <a:rPr lang="en-US" dirty="0">
                <a:solidFill>
                  <a:srgbClr val="0337FF"/>
                </a:solidFill>
                <a:latin typeface="Chalkboard" charset="0"/>
                <a:ea typeface="Chalkboard" charset="0"/>
                <a:cs typeface="Chalkboard" charset="0"/>
              </a:rPr>
              <a:t>I originally concentrated in graphics and worked at Pixar</a:t>
            </a:r>
          </a:p>
        </p:txBody>
      </p:sp>
      <p:sp>
        <p:nvSpPr>
          <p:cNvPr id="8" name="Freeform 7"/>
          <p:cNvSpPr/>
          <p:nvPr/>
        </p:nvSpPr>
        <p:spPr>
          <a:xfrm>
            <a:off x="5660618" y="2094806"/>
            <a:ext cx="341171" cy="787319"/>
          </a:xfrm>
          <a:custGeom>
            <a:avLst/>
            <a:gdLst>
              <a:gd name="connsiteX0" fmla="*/ 158291 w 291295"/>
              <a:gd name="connsiteY0" fmla="*/ 0 h 1069952"/>
              <a:gd name="connsiteX1" fmla="*/ 191542 w 291295"/>
              <a:gd name="connsiteY1" fmla="*/ 83128 h 1069952"/>
              <a:gd name="connsiteX2" fmla="*/ 224793 w 291295"/>
              <a:gd name="connsiteY2" fmla="*/ 182880 h 1069952"/>
              <a:gd name="connsiteX3" fmla="*/ 258044 w 291295"/>
              <a:gd name="connsiteY3" fmla="*/ 232757 h 1069952"/>
              <a:gd name="connsiteX4" fmla="*/ 258044 w 291295"/>
              <a:gd name="connsiteY4" fmla="*/ 665018 h 1069952"/>
              <a:gd name="connsiteX5" fmla="*/ 224793 w 291295"/>
              <a:gd name="connsiteY5" fmla="*/ 764771 h 1069952"/>
              <a:gd name="connsiteX6" fmla="*/ 158291 w 291295"/>
              <a:gd name="connsiteY6" fmla="*/ 847898 h 1069952"/>
              <a:gd name="connsiteX7" fmla="*/ 141666 w 291295"/>
              <a:gd name="connsiteY7" fmla="*/ 897775 h 1069952"/>
              <a:gd name="connsiteX8" fmla="*/ 41913 w 291295"/>
              <a:gd name="connsiteY8" fmla="*/ 980902 h 1069952"/>
              <a:gd name="connsiteX9" fmla="*/ 8662 w 291295"/>
              <a:gd name="connsiteY9" fmla="*/ 931026 h 1069952"/>
              <a:gd name="connsiteX10" fmla="*/ 25287 w 291295"/>
              <a:gd name="connsiteY10" fmla="*/ 1047404 h 1069952"/>
              <a:gd name="connsiteX11" fmla="*/ 291295 w 291295"/>
              <a:gd name="connsiteY11" fmla="*/ 1064029 h 106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1295" h="1069952">
                <a:moveTo>
                  <a:pt x="158291" y="0"/>
                </a:moveTo>
                <a:cubicBezTo>
                  <a:pt x="169375" y="27709"/>
                  <a:pt x="181343" y="55081"/>
                  <a:pt x="191542" y="83128"/>
                </a:cubicBezTo>
                <a:cubicBezTo>
                  <a:pt x="203520" y="116067"/>
                  <a:pt x="205351" y="153717"/>
                  <a:pt x="224793" y="182880"/>
                </a:cubicBezTo>
                <a:lnTo>
                  <a:pt x="258044" y="232757"/>
                </a:lnTo>
                <a:cubicBezTo>
                  <a:pt x="293782" y="411453"/>
                  <a:pt x="291416" y="364672"/>
                  <a:pt x="258044" y="665018"/>
                </a:cubicBezTo>
                <a:cubicBezTo>
                  <a:pt x="254173" y="699853"/>
                  <a:pt x="235877" y="731520"/>
                  <a:pt x="224793" y="764771"/>
                </a:cubicBezTo>
                <a:cubicBezTo>
                  <a:pt x="201849" y="833603"/>
                  <a:pt x="222748" y="804927"/>
                  <a:pt x="158291" y="847898"/>
                </a:cubicBezTo>
                <a:cubicBezTo>
                  <a:pt x="152749" y="864524"/>
                  <a:pt x="151387" y="883193"/>
                  <a:pt x="141666" y="897775"/>
                </a:cubicBezTo>
                <a:cubicBezTo>
                  <a:pt x="116065" y="936176"/>
                  <a:pt x="78714" y="956368"/>
                  <a:pt x="41913" y="980902"/>
                </a:cubicBezTo>
                <a:cubicBezTo>
                  <a:pt x="30829" y="964277"/>
                  <a:pt x="13508" y="911641"/>
                  <a:pt x="8662" y="931026"/>
                </a:cubicBezTo>
                <a:cubicBezTo>
                  <a:pt x="-842" y="969042"/>
                  <a:pt x="-10170" y="1030719"/>
                  <a:pt x="25287" y="1047404"/>
                </a:cubicBezTo>
                <a:cubicBezTo>
                  <a:pt x="105673" y="1085233"/>
                  <a:pt x="291295" y="1064029"/>
                  <a:pt x="291295" y="1064029"/>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9" name="TextBox 8"/>
          <p:cNvSpPr txBox="1"/>
          <p:nvPr/>
        </p:nvSpPr>
        <p:spPr>
          <a:xfrm>
            <a:off x="900544" y="5422667"/>
            <a:ext cx="3239194" cy="923330"/>
          </a:xfrm>
          <a:prstGeom prst="rect">
            <a:avLst/>
          </a:prstGeom>
          <a:noFill/>
          <a:effectLst/>
        </p:spPr>
        <p:txBody>
          <a:bodyPr wrap="square" rtlCol="0">
            <a:spAutoFit/>
          </a:bodyPr>
          <a:lstStyle/>
          <a:p>
            <a:pPr algn="ctr"/>
            <a:r>
              <a:rPr lang="en-US" dirty="0">
                <a:solidFill>
                  <a:srgbClr val="0337FF"/>
                </a:solidFill>
                <a:latin typeface="Chalkboard" charset="0"/>
                <a:ea typeface="Chalkboard" charset="0"/>
                <a:cs typeface="Chalkboard" charset="0"/>
              </a:rPr>
              <a:t>The problem I really want to solve is to make high </a:t>
            </a:r>
            <a:r>
              <a:rPr lang="en-US">
                <a:solidFill>
                  <a:srgbClr val="0337FF"/>
                </a:solidFill>
                <a:latin typeface="Chalkboard" charset="0"/>
                <a:ea typeface="Chalkboard" charset="0"/>
                <a:cs typeface="Chalkboard" charset="0"/>
              </a:rPr>
              <a:t>quality education more </a:t>
            </a:r>
            <a:r>
              <a:rPr lang="en-US" dirty="0">
                <a:solidFill>
                  <a:srgbClr val="0337FF"/>
                </a:solidFill>
                <a:latin typeface="Chalkboard" charset="0"/>
                <a:ea typeface="Chalkboard" charset="0"/>
                <a:cs typeface="Chalkboard" charset="0"/>
              </a:rPr>
              <a:t>accessible</a:t>
            </a:r>
          </a:p>
        </p:txBody>
      </p:sp>
      <p:sp>
        <p:nvSpPr>
          <p:cNvPr id="10" name="Freeform 9"/>
          <p:cNvSpPr/>
          <p:nvPr/>
        </p:nvSpPr>
        <p:spPr>
          <a:xfrm>
            <a:off x="2909454" y="4571998"/>
            <a:ext cx="714895" cy="831272"/>
          </a:xfrm>
          <a:custGeom>
            <a:avLst/>
            <a:gdLst>
              <a:gd name="connsiteX0" fmla="*/ 133004 w 714895"/>
              <a:gd name="connsiteY0" fmla="*/ 831272 h 831272"/>
              <a:gd name="connsiteX1" fmla="*/ 33251 w 714895"/>
              <a:gd name="connsiteY1" fmla="*/ 798022 h 831272"/>
              <a:gd name="connsiteX2" fmla="*/ 0 w 714895"/>
              <a:gd name="connsiteY2" fmla="*/ 698269 h 831272"/>
              <a:gd name="connsiteX3" fmla="*/ 49877 w 714895"/>
              <a:gd name="connsiteY3" fmla="*/ 515389 h 831272"/>
              <a:gd name="connsiteX4" fmla="*/ 99753 w 714895"/>
              <a:gd name="connsiteY4" fmla="*/ 482138 h 831272"/>
              <a:gd name="connsiteX5" fmla="*/ 232757 w 714895"/>
              <a:gd name="connsiteY5" fmla="*/ 399011 h 831272"/>
              <a:gd name="connsiteX6" fmla="*/ 282633 w 714895"/>
              <a:gd name="connsiteY6" fmla="*/ 382385 h 831272"/>
              <a:gd name="connsiteX7" fmla="*/ 332509 w 714895"/>
              <a:gd name="connsiteY7" fmla="*/ 365760 h 831272"/>
              <a:gd name="connsiteX8" fmla="*/ 382386 w 714895"/>
              <a:gd name="connsiteY8" fmla="*/ 332509 h 831272"/>
              <a:gd name="connsiteX9" fmla="*/ 415637 w 714895"/>
              <a:gd name="connsiteY9" fmla="*/ 232756 h 831272"/>
              <a:gd name="connsiteX10" fmla="*/ 448888 w 714895"/>
              <a:gd name="connsiteY10" fmla="*/ 182880 h 831272"/>
              <a:gd name="connsiteX11" fmla="*/ 482138 w 714895"/>
              <a:gd name="connsiteY11" fmla="*/ 83127 h 831272"/>
              <a:gd name="connsiteX12" fmla="*/ 498764 w 714895"/>
              <a:gd name="connsiteY12" fmla="*/ 33251 h 831272"/>
              <a:gd name="connsiteX13" fmla="*/ 365760 w 714895"/>
              <a:gd name="connsiteY13" fmla="*/ 33251 h 831272"/>
              <a:gd name="connsiteX14" fmla="*/ 266008 w 714895"/>
              <a:gd name="connsiteY14" fmla="*/ 66502 h 831272"/>
              <a:gd name="connsiteX15" fmla="*/ 232757 w 714895"/>
              <a:gd name="connsiteY15" fmla="*/ 116378 h 831272"/>
              <a:gd name="connsiteX16" fmla="*/ 249382 w 714895"/>
              <a:gd name="connsiteY16" fmla="*/ 66502 h 831272"/>
              <a:gd name="connsiteX17" fmla="*/ 299258 w 714895"/>
              <a:gd name="connsiteY17" fmla="*/ 33251 h 831272"/>
              <a:gd name="connsiteX18" fmla="*/ 415637 w 714895"/>
              <a:gd name="connsiteY18" fmla="*/ 0 h 831272"/>
              <a:gd name="connsiteX19" fmla="*/ 548640 w 714895"/>
              <a:gd name="connsiteY19" fmla="*/ 16625 h 831272"/>
              <a:gd name="connsiteX20" fmla="*/ 598517 w 714895"/>
              <a:gd name="connsiteY20" fmla="*/ 99752 h 831272"/>
              <a:gd name="connsiteX21" fmla="*/ 698269 w 714895"/>
              <a:gd name="connsiteY21" fmla="*/ 182880 h 831272"/>
              <a:gd name="connsiteX22" fmla="*/ 714895 w 714895"/>
              <a:gd name="connsiteY22" fmla="*/ 216131 h 83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4895" h="831272">
                <a:moveTo>
                  <a:pt x="133004" y="831272"/>
                </a:moveTo>
                <a:cubicBezTo>
                  <a:pt x="99753" y="820189"/>
                  <a:pt x="58035" y="822806"/>
                  <a:pt x="33251" y="798022"/>
                </a:cubicBezTo>
                <a:cubicBezTo>
                  <a:pt x="8467" y="773238"/>
                  <a:pt x="0" y="698269"/>
                  <a:pt x="0" y="698269"/>
                </a:cubicBezTo>
                <a:cubicBezTo>
                  <a:pt x="9835" y="619591"/>
                  <a:pt x="-4013" y="569279"/>
                  <a:pt x="49877" y="515389"/>
                </a:cubicBezTo>
                <a:cubicBezTo>
                  <a:pt x="64006" y="501260"/>
                  <a:pt x="83128" y="493222"/>
                  <a:pt x="99753" y="482138"/>
                </a:cubicBezTo>
                <a:cubicBezTo>
                  <a:pt x="152446" y="403099"/>
                  <a:pt x="114048" y="438581"/>
                  <a:pt x="232757" y="399011"/>
                </a:cubicBezTo>
                <a:lnTo>
                  <a:pt x="282633" y="382385"/>
                </a:lnTo>
                <a:lnTo>
                  <a:pt x="332509" y="365760"/>
                </a:lnTo>
                <a:cubicBezTo>
                  <a:pt x="349135" y="354676"/>
                  <a:pt x="371796" y="349453"/>
                  <a:pt x="382386" y="332509"/>
                </a:cubicBezTo>
                <a:cubicBezTo>
                  <a:pt x="400962" y="302787"/>
                  <a:pt x="396195" y="261919"/>
                  <a:pt x="415637" y="232756"/>
                </a:cubicBezTo>
                <a:lnTo>
                  <a:pt x="448888" y="182880"/>
                </a:lnTo>
                <a:lnTo>
                  <a:pt x="482138" y="83127"/>
                </a:lnTo>
                <a:lnTo>
                  <a:pt x="498764" y="33251"/>
                </a:lnTo>
                <a:cubicBezTo>
                  <a:pt x="418155" y="13098"/>
                  <a:pt x="446369" y="9068"/>
                  <a:pt x="365760" y="33251"/>
                </a:cubicBezTo>
                <a:cubicBezTo>
                  <a:pt x="332189" y="43322"/>
                  <a:pt x="266008" y="66502"/>
                  <a:pt x="266008" y="66502"/>
                </a:cubicBezTo>
                <a:cubicBezTo>
                  <a:pt x="254924" y="83127"/>
                  <a:pt x="252738" y="116378"/>
                  <a:pt x="232757" y="116378"/>
                </a:cubicBezTo>
                <a:cubicBezTo>
                  <a:pt x="215232" y="116378"/>
                  <a:pt x="238435" y="80186"/>
                  <a:pt x="249382" y="66502"/>
                </a:cubicBezTo>
                <a:cubicBezTo>
                  <a:pt x="261864" y="50899"/>
                  <a:pt x="281386" y="42187"/>
                  <a:pt x="299258" y="33251"/>
                </a:cubicBezTo>
                <a:cubicBezTo>
                  <a:pt x="323112" y="21324"/>
                  <a:pt x="394325" y="5328"/>
                  <a:pt x="415637" y="0"/>
                </a:cubicBezTo>
                <a:cubicBezTo>
                  <a:pt x="459971" y="5542"/>
                  <a:pt x="509416" y="-4770"/>
                  <a:pt x="548640" y="16625"/>
                </a:cubicBezTo>
                <a:cubicBezTo>
                  <a:pt x="577008" y="32099"/>
                  <a:pt x="579129" y="73901"/>
                  <a:pt x="598517" y="99752"/>
                </a:cubicBezTo>
                <a:cubicBezTo>
                  <a:pt x="680229" y="208701"/>
                  <a:pt x="613782" y="98393"/>
                  <a:pt x="698269" y="182880"/>
                </a:cubicBezTo>
                <a:cubicBezTo>
                  <a:pt x="707031" y="191642"/>
                  <a:pt x="709353" y="205047"/>
                  <a:pt x="714895" y="216131"/>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793706" y="5253641"/>
            <a:ext cx="3456887" cy="1263535"/>
          </a:xfrm>
          <a:custGeom>
            <a:avLst/>
            <a:gdLst>
              <a:gd name="connsiteX0" fmla="*/ 2165625 w 3456887"/>
              <a:gd name="connsiteY0" fmla="*/ 99753 h 1263535"/>
              <a:gd name="connsiteX1" fmla="*/ 1517232 w 3456887"/>
              <a:gd name="connsiteY1" fmla="*/ 99753 h 1263535"/>
              <a:gd name="connsiteX2" fmla="*/ 1251225 w 3456887"/>
              <a:gd name="connsiteY2" fmla="*/ 83128 h 1263535"/>
              <a:gd name="connsiteX3" fmla="*/ 1151472 w 3456887"/>
              <a:gd name="connsiteY3" fmla="*/ 66502 h 1263535"/>
              <a:gd name="connsiteX4" fmla="*/ 1035094 w 3456887"/>
              <a:gd name="connsiteY4" fmla="*/ 33251 h 1263535"/>
              <a:gd name="connsiteX5" fmla="*/ 852214 w 3456887"/>
              <a:gd name="connsiteY5" fmla="*/ 0 h 1263535"/>
              <a:gd name="connsiteX6" fmla="*/ 320199 w 3456887"/>
              <a:gd name="connsiteY6" fmla="*/ 33251 h 1263535"/>
              <a:gd name="connsiteX7" fmla="*/ 270323 w 3456887"/>
              <a:gd name="connsiteY7" fmla="*/ 49877 h 1263535"/>
              <a:gd name="connsiteX8" fmla="*/ 120694 w 3456887"/>
              <a:gd name="connsiteY8" fmla="*/ 249382 h 1263535"/>
              <a:gd name="connsiteX9" fmla="*/ 70817 w 3456887"/>
              <a:gd name="connsiteY9" fmla="*/ 315884 h 1263535"/>
              <a:gd name="connsiteX10" fmla="*/ 20941 w 3456887"/>
              <a:gd name="connsiteY10" fmla="*/ 365760 h 1263535"/>
              <a:gd name="connsiteX11" fmla="*/ 20941 w 3456887"/>
              <a:gd name="connsiteY11" fmla="*/ 980902 h 1263535"/>
              <a:gd name="connsiteX12" fmla="*/ 87443 w 3456887"/>
              <a:gd name="connsiteY12" fmla="*/ 1113906 h 1263535"/>
              <a:gd name="connsiteX13" fmla="*/ 137319 w 3456887"/>
              <a:gd name="connsiteY13" fmla="*/ 1130531 h 1263535"/>
              <a:gd name="connsiteX14" fmla="*/ 187196 w 3456887"/>
              <a:gd name="connsiteY14" fmla="*/ 1163782 h 1263535"/>
              <a:gd name="connsiteX15" fmla="*/ 320199 w 3456887"/>
              <a:gd name="connsiteY15" fmla="*/ 1197033 h 1263535"/>
              <a:gd name="connsiteX16" fmla="*/ 469828 w 3456887"/>
              <a:gd name="connsiteY16" fmla="*/ 1230284 h 1263535"/>
              <a:gd name="connsiteX17" fmla="*/ 1716737 w 3456887"/>
              <a:gd name="connsiteY17" fmla="*/ 1246909 h 1263535"/>
              <a:gd name="connsiteX18" fmla="*/ 1982745 w 3456887"/>
              <a:gd name="connsiteY18" fmla="*/ 1263535 h 1263535"/>
              <a:gd name="connsiteX19" fmla="*/ 2647763 w 3456887"/>
              <a:gd name="connsiteY19" fmla="*/ 1230284 h 1263535"/>
              <a:gd name="connsiteX20" fmla="*/ 2714265 w 3456887"/>
              <a:gd name="connsiteY20" fmla="*/ 1197033 h 1263535"/>
              <a:gd name="connsiteX21" fmla="*/ 2797392 w 3456887"/>
              <a:gd name="connsiteY21" fmla="*/ 1180408 h 1263535"/>
              <a:gd name="connsiteX22" fmla="*/ 2863894 w 3456887"/>
              <a:gd name="connsiteY22" fmla="*/ 1163782 h 1263535"/>
              <a:gd name="connsiteX23" fmla="*/ 2980272 w 3456887"/>
              <a:gd name="connsiteY23" fmla="*/ 1113906 h 1263535"/>
              <a:gd name="connsiteX24" fmla="*/ 3046774 w 3456887"/>
              <a:gd name="connsiteY24" fmla="*/ 1097280 h 1263535"/>
              <a:gd name="connsiteX25" fmla="*/ 3163152 w 3456887"/>
              <a:gd name="connsiteY25" fmla="*/ 1030779 h 1263535"/>
              <a:gd name="connsiteX26" fmla="*/ 3213028 w 3456887"/>
              <a:gd name="connsiteY26" fmla="*/ 1014153 h 1263535"/>
              <a:gd name="connsiteX27" fmla="*/ 3312781 w 3456887"/>
              <a:gd name="connsiteY27" fmla="*/ 964277 h 1263535"/>
              <a:gd name="connsiteX28" fmla="*/ 3362657 w 3456887"/>
              <a:gd name="connsiteY28" fmla="*/ 931026 h 1263535"/>
              <a:gd name="connsiteX29" fmla="*/ 3379283 w 3456887"/>
              <a:gd name="connsiteY29" fmla="*/ 881149 h 1263535"/>
              <a:gd name="connsiteX30" fmla="*/ 3412534 w 3456887"/>
              <a:gd name="connsiteY30" fmla="*/ 831273 h 1263535"/>
              <a:gd name="connsiteX31" fmla="*/ 3429159 w 3456887"/>
              <a:gd name="connsiteY31" fmla="*/ 382386 h 1263535"/>
              <a:gd name="connsiteX32" fmla="*/ 3412534 w 3456887"/>
              <a:gd name="connsiteY32" fmla="*/ 332509 h 1263535"/>
              <a:gd name="connsiteX33" fmla="*/ 3262905 w 3456887"/>
              <a:gd name="connsiteY33" fmla="*/ 249382 h 1263535"/>
              <a:gd name="connsiteX34" fmla="*/ 3163152 w 3456887"/>
              <a:gd name="connsiteY34" fmla="*/ 182880 h 1263535"/>
              <a:gd name="connsiteX35" fmla="*/ 3113276 w 3456887"/>
              <a:gd name="connsiteY35" fmla="*/ 166255 h 1263535"/>
              <a:gd name="connsiteX36" fmla="*/ 3046774 w 3456887"/>
              <a:gd name="connsiteY36" fmla="*/ 149629 h 1263535"/>
              <a:gd name="connsiteX37" fmla="*/ 2980272 w 3456887"/>
              <a:gd name="connsiteY37" fmla="*/ 116379 h 1263535"/>
              <a:gd name="connsiteX38" fmla="*/ 2897145 w 3456887"/>
              <a:gd name="connsiteY38" fmla="*/ 99753 h 1263535"/>
              <a:gd name="connsiteX39" fmla="*/ 2830643 w 3456887"/>
              <a:gd name="connsiteY39" fmla="*/ 83128 h 1263535"/>
              <a:gd name="connsiteX40" fmla="*/ 2764141 w 3456887"/>
              <a:gd name="connsiteY40" fmla="*/ 49877 h 1263535"/>
              <a:gd name="connsiteX41" fmla="*/ 2298628 w 3456887"/>
              <a:gd name="connsiteY41" fmla="*/ 66502 h 126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56887" h="1263535">
                <a:moveTo>
                  <a:pt x="2165625" y="99753"/>
                </a:moveTo>
                <a:cubicBezTo>
                  <a:pt x="1913495" y="162787"/>
                  <a:pt x="2099709" y="122595"/>
                  <a:pt x="1517232" y="99753"/>
                </a:cubicBezTo>
                <a:cubicBezTo>
                  <a:pt x="1428458" y="96272"/>
                  <a:pt x="1339894" y="88670"/>
                  <a:pt x="1251225" y="83128"/>
                </a:cubicBezTo>
                <a:cubicBezTo>
                  <a:pt x="1217974" y="77586"/>
                  <a:pt x="1184379" y="73815"/>
                  <a:pt x="1151472" y="66502"/>
                </a:cubicBezTo>
                <a:cubicBezTo>
                  <a:pt x="991246" y="30896"/>
                  <a:pt x="1234215" y="69455"/>
                  <a:pt x="1035094" y="33251"/>
                </a:cubicBezTo>
                <a:cubicBezTo>
                  <a:pt x="816668" y="-6463"/>
                  <a:pt x="1003047" y="37709"/>
                  <a:pt x="852214" y="0"/>
                </a:cubicBezTo>
                <a:cubicBezTo>
                  <a:pt x="661200" y="7075"/>
                  <a:pt x="496155" y="-10738"/>
                  <a:pt x="320199" y="33251"/>
                </a:cubicBezTo>
                <a:cubicBezTo>
                  <a:pt x="303198" y="37501"/>
                  <a:pt x="286948" y="44335"/>
                  <a:pt x="270323" y="49877"/>
                </a:cubicBezTo>
                <a:lnTo>
                  <a:pt x="120694" y="249382"/>
                </a:lnTo>
                <a:cubicBezTo>
                  <a:pt x="104068" y="271549"/>
                  <a:pt x="90410" y="296291"/>
                  <a:pt x="70817" y="315884"/>
                </a:cubicBezTo>
                <a:lnTo>
                  <a:pt x="20941" y="365760"/>
                </a:lnTo>
                <a:cubicBezTo>
                  <a:pt x="-7246" y="647640"/>
                  <a:pt x="-6715" y="566055"/>
                  <a:pt x="20941" y="980902"/>
                </a:cubicBezTo>
                <a:cubicBezTo>
                  <a:pt x="23255" y="1015613"/>
                  <a:pt x="73779" y="1100242"/>
                  <a:pt x="87443" y="1113906"/>
                </a:cubicBezTo>
                <a:cubicBezTo>
                  <a:pt x="99835" y="1126298"/>
                  <a:pt x="120694" y="1124989"/>
                  <a:pt x="137319" y="1130531"/>
                </a:cubicBezTo>
                <a:cubicBezTo>
                  <a:pt x="153945" y="1141615"/>
                  <a:pt x="168418" y="1156953"/>
                  <a:pt x="187196" y="1163782"/>
                </a:cubicBezTo>
                <a:cubicBezTo>
                  <a:pt x="230143" y="1179399"/>
                  <a:pt x="276845" y="1182582"/>
                  <a:pt x="320199" y="1197033"/>
                </a:cubicBezTo>
                <a:cubicBezTo>
                  <a:pt x="374067" y="1214989"/>
                  <a:pt x="406625" y="1228723"/>
                  <a:pt x="469828" y="1230284"/>
                </a:cubicBezTo>
                <a:cubicBezTo>
                  <a:pt x="885375" y="1240544"/>
                  <a:pt x="1301101" y="1241367"/>
                  <a:pt x="1716737" y="1246909"/>
                </a:cubicBezTo>
                <a:cubicBezTo>
                  <a:pt x="1805406" y="1252451"/>
                  <a:pt x="1893903" y="1263535"/>
                  <a:pt x="1982745" y="1263535"/>
                </a:cubicBezTo>
                <a:cubicBezTo>
                  <a:pt x="2067370" y="1263535"/>
                  <a:pt x="2538482" y="1236355"/>
                  <a:pt x="2647763" y="1230284"/>
                </a:cubicBezTo>
                <a:cubicBezTo>
                  <a:pt x="2669930" y="1219200"/>
                  <a:pt x="2690753" y="1204870"/>
                  <a:pt x="2714265" y="1197033"/>
                </a:cubicBezTo>
                <a:cubicBezTo>
                  <a:pt x="2741073" y="1188097"/>
                  <a:pt x="2769807" y="1186538"/>
                  <a:pt x="2797392" y="1180408"/>
                </a:cubicBezTo>
                <a:cubicBezTo>
                  <a:pt x="2819697" y="1175451"/>
                  <a:pt x="2841924" y="1170059"/>
                  <a:pt x="2863894" y="1163782"/>
                </a:cubicBezTo>
                <a:cubicBezTo>
                  <a:pt x="2979494" y="1130753"/>
                  <a:pt x="2838398" y="1167109"/>
                  <a:pt x="2980272" y="1113906"/>
                </a:cubicBezTo>
                <a:cubicBezTo>
                  <a:pt x="3001667" y="1105883"/>
                  <a:pt x="3024607" y="1102822"/>
                  <a:pt x="3046774" y="1097280"/>
                </a:cubicBezTo>
                <a:cubicBezTo>
                  <a:pt x="3096868" y="1063883"/>
                  <a:pt x="3104085" y="1056093"/>
                  <a:pt x="3163152" y="1030779"/>
                </a:cubicBezTo>
                <a:cubicBezTo>
                  <a:pt x="3179260" y="1023876"/>
                  <a:pt x="3197353" y="1021990"/>
                  <a:pt x="3213028" y="1014153"/>
                </a:cubicBezTo>
                <a:cubicBezTo>
                  <a:pt x="3341936" y="949698"/>
                  <a:pt x="3187424" y="1006062"/>
                  <a:pt x="3312781" y="964277"/>
                </a:cubicBezTo>
                <a:cubicBezTo>
                  <a:pt x="3329406" y="953193"/>
                  <a:pt x="3350175" y="946629"/>
                  <a:pt x="3362657" y="931026"/>
                </a:cubicBezTo>
                <a:cubicBezTo>
                  <a:pt x="3373605" y="917341"/>
                  <a:pt x="3371446" y="896824"/>
                  <a:pt x="3379283" y="881149"/>
                </a:cubicBezTo>
                <a:cubicBezTo>
                  <a:pt x="3388219" y="863277"/>
                  <a:pt x="3401450" y="847898"/>
                  <a:pt x="3412534" y="831273"/>
                </a:cubicBezTo>
                <a:cubicBezTo>
                  <a:pt x="3479327" y="630894"/>
                  <a:pt x="3458427" y="733605"/>
                  <a:pt x="3429159" y="382386"/>
                </a:cubicBezTo>
                <a:cubicBezTo>
                  <a:pt x="3427704" y="364922"/>
                  <a:pt x="3424926" y="344901"/>
                  <a:pt x="3412534" y="332509"/>
                </a:cubicBezTo>
                <a:cubicBezTo>
                  <a:pt x="3283863" y="203838"/>
                  <a:pt x="3356980" y="301646"/>
                  <a:pt x="3262905" y="249382"/>
                </a:cubicBezTo>
                <a:cubicBezTo>
                  <a:pt x="3227971" y="229974"/>
                  <a:pt x="3201064" y="195517"/>
                  <a:pt x="3163152" y="182880"/>
                </a:cubicBezTo>
                <a:cubicBezTo>
                  <a:pt x="3146527" y="177338"/>
                  <a:pt x="3130126" y="171069"/>
                  <a:pt x="3113276" y="166255"/>
                </a:cubicBezTo>
                <a:cubicBezTo>
                  <a:pt x="3091306" y="159978"/>
                  <a:pt x="3068169" y="157652"/>
                  <a:pt x="3046774" y="149629"/>
                </a:cubicBezTo>
                <a:cubicBezTo>
                  <a:pt x="3023568" y="140927"/>
                  <a:pt x="3003784" y="124216"/>
                  <a:pt x="2980272" y="116379"/>
                </a:cubicBezTo>
                <a:cubicBezTo>
                  <a:pt x="2953464" y="107443"/>
                  <a:pt x="2924730" y="105883"/>
                  <a:pt x="2897145" y="99753"/>
                </a:cubicBezTo>
                <a:cubicBezTo>
                  <a:pt x="2874840" y="94796"/>
                  <a:pt x="2852810" y="88670"/>
                  <a:pt x="2830643" y="83128"/>
                </a:cubicBezTo>
                <a:cubicBezTo>
                  <a:pt x="2808476" y="72044"/>
                  <a:pt x="2788912" y="50676"/>
                  <a:pt x="2764141" y="49877"/>
                </a:cubicBezTo>
                <a:cubicBezTo>
                  <a:pt x="2608952" y="44871"/>
                  <a:pt x="2453898" y="66502"/>
                  <a:pt x="2298628" y="66502"/>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rot="405647">
            <a:off x="4455622" y="1030778"/>
            <a:ext cx="2995597" cy="1080655"/>
          </a:xfrm>
          <a:custGeom>
            <a:avLst/>
            <a:gdLst>
              <a:gd name="connsiteX0" fmla="*/ 1546167 w 2995597"/>
              <a:gd name="connsiteY0" fmla="*/ 33251 h 1080655"/>
              <a:gd name="connsiteX1" fmla="*/ 1479665 w 2995597"/>
              <a:gd name="connsiteY1" fmla="*/ 49877 h 1080655"/>
              <a:gd name="connsiteX2" fmla="*/ 681643 w 2995597"/>
              <a:gd name="connsiteY2" fmla="*/ 0 h 1080655"/>
              <a:gd name="connsiteX3" fmla="*/ 166254 w 2995597"/>
              <a:gd name="connsiteY3" fmla="*/ 16626 h 1080655"/>
              <a:gd name="connsiteX4" fmla="*/ 83127 w 2995597"/>
              <a:gd name="connsiteY4" fmla="*/ 116378 h 1080655"/>
              <a:gd name="connsiteX5" fmla="*/ 33251 w 2995597"/>
              <a:gd name="connsiteY5" fmla="*/ 216131 h 1080655"/>
              <a:gd name="connsiteX6" fmla="*/ 0 w 2995597"/>
              <a:gd name="connsiteY6" fmla="*/ 332509 h 1080655"/>
              <a:gd name="connsiteX7" fmla="*/ 16625 w 2995597"/>
              <a:gd name="connsiteY7" fmla="*/ 615142 h 1080655"/>
              <a:gd name="connsiteX8" fmla="*/ 49876 w 2995597"/>
              <a:gd name="connsiteY8" fmla="*/ 665018 h 1080655"/>
              <a:gd name="connsiteX9" fmla="*/ 149629 w 2995597"/>
              <a:gd name="connsiteY9" fmla="*/ 731520 h 1080655"/>
              <a:gd name="connsiteX10" fmla="*/ 216131 w 2995597"/>
              <a:gd name="connsiteY10" fmla="*/ 781397 h 1080655"/>
              <a:gd name="connsiteX11" fmla="*/ 382385 w 2995597"/>
              <a:gd name="connsiteY11" fmla="*/ 881149 h 1080655"/>
              <a:gd name="connsiteX12" fmla="*/ 465513 w 2995597"/>
              <a:gd name="connsiteY12" fmla="*/ 897775 h 1080655"/>
              <a:gd name="connsiteX13" fmla="*/ 515389 w 2995597"/>
              <a:gd name="connsiteY13" fmla="*/ 914400 h 1080655"/>
              <a:gd name="connsiteX14" fmla="*/ 648393 w 2995597"/>
              <a:gd name="connsiteY14" fmla="*/ 947651 h 1080655"/>
              <a:gd name="connsiteX15" fmla="*/ 814647 w 2995597"/>
              <a:gd name="connsiteY15" fmla="*/ 1014153 h 1080655"/>
              <a:gd name="connsiteX16" fmla="*/ 881149 w 2995597"/>
              <a:gd name="connsiteY16" fmla="*/ 1030778 h 1080655"/>
              <a:gd name="connsiteX17" fmla="*/ 980902 w 2995597"/>
              <a:gd name="connsiteY17" fmla="*/ 1064029 h 1080655"/>
              <a:gd name="connsiteX18" fmla="*/ 1213658 w 2995597"/>
              <a:gd name="connsiteY18" fmla="*/ 1080655 h 1080655"/>
              <a:gd name="connsiteX19" fmla="*/ 1645920 w 2995597"/>
              <a:gd name="connsiteY19" fmla="*/ 1064029 h 1080655"/>
              <a:gd name="connsiteX20" fmla="*/ 1778923 w 2995597"/>
              <a:gd name="connsiteY20" fmla="*/ 1047404 h 1080655"/>
              <a:gd name="connsiteX21" fmla="*/ 1862051 w 2995597"/>
              <a:gd name="connsiteY21" fmla="*/ 1030778 h 1080655"/>
              <a:gd name="connsiteX22" fmla="*/ 2360814 w 2995597"/>
              <a:gd name="connsiteY22" fmla="*/ 1014153 h 1080655"/>
              <a:gd name="connsiteX23" fmla="*/ 2493818 w 2995597"/>
              <a:gd name="connsiteY23" fmla="*/ 997527 h 1080655"/>
              <a:gd name="connsiteX24" fmla="*/ 2543694 w 2995597"/>
              <a:gd name="connsiteY24" fmla="*/ 964277 h 1080655"/>
              <a:gd name="connsiteX25" fmla="*/ 2610196 w 2995597"/>
              <a:gd name="connsiteY25" fmla="*/ 931026 h 1080655"/>
              <a:gd name="connsiteX26" fmla="*/ 2726574 w 2995597"/>
              <a:gd name="connsiteY26" fmla="*/ 897775 h 1080655"/>
              <a:gd name="connsiteX27" fmla="*/ 2776451 w 2995597"/>
              <a:gd name="connsiteY27" fmla="*/ 831273 h 1080655"/>
              <a:gd name="connsiteX28" fmla="*/ 2826327 w 2995597"/>
              <a:gd name="connsiteY28" fmla="*/ 781397 h 1080655"/>
              <a:gd name="connsiteX29" fmla="*/ 2892829 w 2995597"/>
              <a:gd name="connsiteY29" fmla="*/ 681644 h 1080655"/>
              <a:gd name="connsiteX30" fmla="*/ 2926080 w 2995597"/>
              <a:gd name="connsiteY30" fmla="*/ 565266 h 1080655"/>
              <a:gd name="connsiteX31" fmla="*/ 2959331 w 2995597"/>
              <a:gd name="connsiteY31" fmla="*/ 365760 h 1080655"/>
              <a:gd name="connsiteX32" fmla="*/ 2975956 w 2995597"/>
              <a:gd name="connsiteY32" fmla="*/ 266007 h 1080655"/>
              <a:gd name="connsiteX33" fmla="*/ 2975956 w 2995597"/>
              <a:gd name="connsiteY33" fmla="*/ 99753 h 1080655"/>
              <a:gd name="connsiteX34" fmla="*/ 2859578 w 2995597"/>
              <a:gd name="connsiteY34" fmla="*/ 16626 h 1080655"/>
              <a:gd name="connsiteX35" fmla="*/ 2227811 w 2995597"/>
              <a:gd name="connsiteY35" fmla="*/ 33251 h 1080655"/>
              <a:gd name="connsiteX36" fmla="*/ 2144683 w 2995597"/>
              <a:gd name="connsiteY36" fmla="*/ 49877 h 1080655"/>
              <a:gd name="connsiteX37" fmla="*/ 1978429 w 2995597"/>
              <a:gd name="connsiteY37" fmla="*/ 66502 h 1080655"/>
              <a:gd name="connsiteX38" fmla="*/ 1729047 w 2995597"/>
              <a:gd name="connsiteY38" fmla="*/ 66502 h 1080655"/>
              <a:gd name="connsiteX39" fmla="*/ 1496291 w 2995597"/>
              <a:gd name="connsiteY39" fmla="*/ 83127 h 108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95597" h="1080655">
                <a:moveTo>
                  <a:pt x="1546167" y="33251"/>
                </a:moveTo>
                <a:cubicBezTo>
                  <a:pt x="1524000" y="38793"/>
                  <a:pt x="1502498" y="50755"/>
                  <a:pt x="1479665" y="49877"/>
                </a:cubicBezTo>
                <a:cubicBezTo>
                  <a:pt x="1213336" y="39634"/>
                  <a:pt x="681643" y="0"/>
                  <a:pt x="681643" y="0"/>
                </a:cubicBezTo>
                <a:cubicBezTo>
                  <a:pt x="509847" y="5542"/>
                  <a:pt x="337474" y="1518"/>
                  <a:pt x="166254" y="16626"/>
                </a:cubicBezTo>
                <a:cubicBezTo>
                  <a:pt x="118971" y="20798"/>
                  <a:pt x="96521" y="85125"/>
                  <a:pt x="83127" y="116378"/>
                </a:cubicBezTo>
                <a:cubicBezTo>
                  <a:pt x="-42226" y="408869"/>
                  <a:pt x="192986" y="-103333"/>
                  <a:pt x="33251" y="216131"/>
                </a:cubicBezTo>
                <a:cubicBezTo>
                  <a:pt x="21323" y="239986"/>
                  <a:pt x="5328" y="311196"/>
                  <a:pt x="0" y="332509"/>
                </a:cubicBezTo>
                <a:cubicBezTo>
                  <a:pt x="5542" y="426720"/>
                  <a:pt x="2626" y="521812"/>
                  <a:pt x="16625" y="615142"/>
                </a:cubicBezTo>
                <a:cubicBezTo>
                  <a:pt x="19589" y="634902"/>
                  <a:pt x="34839" y="651860"/>
                  <a:pt x="49876" y="665018"/>
                </a:cubicBezTo>
                <a:cubicBezTo>
                  <a:pt x="79951" y="691334"/>
                  <a:pt x="117659" y="707542"/>
                  <a:pt x="149629" y="731520"/>
                </a:cubicBezTo>
                <a:cubicBezTo>
                  <a:pt x="171796" y="748146"/>
                  <a:pt x="193431" y="765507"/>
                  <a:pt x="216131" y="781397"/>
                </a:cubicBezTo>
                <a:cubicBezTo>
                  <a:pt x="250623" y="805541"/>
                  <a:pt x="333402" y="864821"/>
                  <a:pt x="382385" y="881149"/>
                </a:cubicBezTo>
                <a:cubicBezTo>
                  <a:pt x="409193" y="890085"/>
                  <a:pt x="438099" y="890921"/>
                  <a:pt x="465513" y="897775"/>
                </a:cubicBezTo>
                <a:cubicBezTo>
                  <a:pt x="482514" y="902025"/>
                  <a:pt x="498482" y="909789"/>
                  <a:pt x="515389" y="914400"/>
                </a:cubicBezTo>
                <a:cubicBezTo>
                  <a:pt x="559478" y="926424"/>
                  <a:pt x="605039" y="933200"/>
                  <a:pt x="648393" y="947651"/>
                </a:cubicBezTo>
                <a:cubicBezTo>
                  <a:pt x="705017" y="966526"/>
                  <a:pt x="756742" y="999677"/>
                  <a:pt x="814647" y="1014153"/>
                </a:cubicBezTo>
                <a:cubicBezTo>
                  <a:pt x="836814" y="1019695"/>
                  <a:pt x="859263" y="1024212"/>
                  <a:pt x="881149" y="1030778"/>
                </a:cubicBezTo>
                <a:cubicBezTo>
                  <a:pt x="914720" y="1040849"/>
                  <a:pt x="945941" y="1061532"/>
                  <a:pt x="980902" y="1064029"/>
                </a:cubicBezTo>
                <a:lnTo>
                  <a:pt x="1213658" y="1080655"/>
                </a:lnTo>
                <a:cubicBezTo>
                  <a:pt x="1357745" y="1075113"/>
                  <a:pt x="1501975" y="1072496"/>
                  <a:pt x="1645920" y="1064029"/>
                </a:cubicBezTo>
                <a:cubicBezTo>
                  <a:pt x="1690522" y="1061405"/>
                  <a:pt x="1734763" y="1054198"/>
                  <a:pt x="1778923" y="1047404"/>
                </a:cubicBezTo>
                <a:cubicBezTo>
                  <a:pt x="1806853" y="1043107"/>
                  <a:pt x="1833839" y="1032390"/>
                  <a:pt x="1862051" y="1030778"/>
                </a:cubicBezTo>
                <a:cubicBezTo>
                  <a:pt x="2028127" y="1021288"/>
                  <a:pt x="2194560" y="1019695"/>
                  <a:pt x="2360814" y="1014153"/>
                </a:cubicBezTo>
                <a:cubicBezTo>
                  <a:pt x="2405149" y="1008611"/>
                  <a:pt x="2450713" y="1009283"/>
                  <a:pt x="2493818" y="997527"/>
                </a:cubicBezTo>
                <a:cubicBezTo>
                  <a:pt x="2513095" y="992270"/>
                  <a:pt x="2526346" y="974190"/>
                  <a:pt x="2543694" y="964277"/>
                </a:cubicBezTo>
                <a:cubicBezTo>
                  <a:pt x="2565212" y="951981"/>
                  <a:pt x="2587416" y="940789"/>
                  <a:pt x="2610196" y="931026"/>
                </a:cubicBezTo>
                <a:cubicBezTo>
                  <a:pt x="2643591" y="916714"/>
                  <a:pt x="2692823" y="906213"/>
                  <a:pt x="2726574" y="897775"/>
                </a:cubicBezTo>
                <a:cubicBezTo>
                  <a:pt x="2743200" y="875608"/>
                  <a:pt x="2758418" y="852311"/>
                  <a:pt x="2776451" y="831273"/>
                </a:cubicBezTo>
                <a:cubicBezTo>
                  <a:pt x="2791752" y="813422"/>
                  <a:pt x="2811892" y="799956"/>
                  <a:pt x="2826327" y="781397"/>
                </a:cubicBezTo>
                <a:cubicBezTo>
                  <a:pt x="2850862" y="749852"/>
                  <a:pt x="2892829" y="681644"/>
                  <a:pt x="2892829" y="681644"/>
                </a:cubicBezTo>
                <a:cubicBezTo>
                  <a:pt x="2905241" y="644406"/>
                  <a:pt x="2920117" y="604027"/>
                  <a:pt x="2926080" y="565266"/>
                </a:cubicBezTo>
                <a:cubicBezTo>
                  <a:pt x="2957899" y="358444"/>
                  <a:pt x="2922205" y="477135"/>
                  <a:pt x="2959331" y="365760"/>
                </a:cubicBezTo>
                <a:cubicBezTo>
                  <a:pt x="2964873" y="332509"/>
                  <a:pt x="2969345" y="299062"/>
                  <a:pt x="2975956" y="266007"/>
                </a:cubicBezTo>
                <a:cubicBezTo>
                  <a:pt x="2990191" y="194833"/>
                  <a:pt x="3011929" y="180691"/>
                  <a:pt x="2975956" y="99753"/>
                </a:cubicBezTo>
                <a:cubicBezTo>
                  <a:pt x="2956699" y="56424"/>
                  <a:pt x="2896362" y="35018"/>
                  <a:pt x="2859578" y="16626"/>
                </a:cubicBezTo>
                <a:cubicBezTo>
                  <a:pt x="2648989" y="22168"/>
                  <a:pt x="2438245" y="23463"/>
                  <a:pt x="2227811" y="33251"/>
                </a:cubicBezTo>
                <a:cubicBezTo>
                  <a:pt x="2199583" y="34564"/>
                  <a:pt x="2172693" y="46142"/>
                  <a:pt x="2144683" y="49877"/>
                </a:cubicBezTo>
                <a:cubicBezTo>
                  <a:pt x="2089477" y="57238"/>
                  <a:pt x="2033847" y="60960"/>
                  <a:pt x="1978429" y="66502"/>
                </a:cubicBezTo>
                <a:cubicBezTo>
                  <a:pt x="1851000" y="108977"/>
                  <a:pt x="2000259" y="66502"/>
                  <a:pt x="1729047" y="66502"/>
                </a:cubicBezTo>
                <a:cubicBezTo>
                  <a:pt x="1651264" y="66502"/>
                  <a:pt x="1496291" y="83127"/>
                  <a:pt x="1496291" y="83127"/>
                </a:cubicBezTo>
              </a:path>
            </a:pathLst>
          </a:custGeom>
          <a:noFill/>
          <a:ln w="3810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67054" y="2244437"/>
            <a:ext cx="2576946" cy="3682538"/>
          </a:xfrm>
          <a:prstGeom prst="rect">
            <a:avLst/>
          </a:prstGeom>
          <a:effectLst/>
        </p:spPr>
      </p:pic>
      <p:sp>
        <p:nvSpPr>
          <p:cNvPr id="14" name="TextBox 13"/>
          <p:cNvSpPr txBox="1"/>
          <p:nvPr/>
        </p:nvSpPr>
        <p:spPr>
          <a:xfrm rot="21245063">
            <a:off x="471053" y="1069571"/>
            <a:ext cx="2172394" cy="646331"/>
          </a:xfrm>
          <a:prstGeom prst="rect">
            <a:avLst/>
          </a:prstGeom>
          <a:noFill/>
          <a:effectLst/>
        </p:spPr>
        <p:txBody>
          <a:bodyPr wrap="square" rtlCol="0">
            <a:spAutoFit/>
          </a:bodyPr>
          <a:lstStyle/>
          <a:p>
            <a:pPr algn="ctr"/>
            <a:r>
              <a:rPr lang="en-US" dirty="0">
                <a:solidFill>
                  <a:srgbClr val="0337FF"/>
                </a:solidFill>
                <a:latin typeface="Chalkboard" charset="0"/>
                <a:ea typeface="Chalkboard" charset="0"/>
                <a:cs typeface="Chalkboard" charset="0"/>
              </a:rPr>
              <a:t>My parents are </a:t>
            </a:r>
            <a:r>
              <a:rPr lang="en-US">
                <a:solidFill>
                  <a:srgbClr val="0337FF"/>
                </a:solidFill>
                <a:latin typeface="Chalkboard" charset="0"/>
                <a:ea typeface="Chalkboard" charset="0"/>
                <a:cs typeface="Chalkboard" charset="0"/>
              </a:rPr>
              <a:t>interesting folks</a:t>
            </a:r>
            <a:endParaRPr lang="en-US" dirty="0">
              <a:solidFill>
                <a:srgbClr val="0337FF"/>
              </a:solidFill>
              <a:latin typeface="Chalkboard" charset="0"/>
              <a:ea typeface="Chalkboard" charset="0"/>
              <a:cs typeface="Chalkboard" charset="0"/>
            </a:endParaRPr>
          </a:p>
        </p:txBody>
      </p:sp>
      <p:sp>
        <p:nvSpPr>
          <p:cNvPr id="15" name="Freeform 14"/>
          <p:cNvSpPr/>
          <p:nvPr/>
        </p:nvSpPr>
        <p:spPr>
          <a:xfrm>
            <a:off x="1878676" y="1895302"/>
            <a:ext cx="682332" cy="469593"/>
          </a:xfrm>
          <a:custGeom>
            <a:avLst/>
            <a:gdLst>
              <a:gd name="connsiteX0" fmla="*/ 0 w 682332"/>
              <a:gd name="connsiteY0" fmla="*/ 0 h 469593"/>
              <a:gd name="connsiteX1" fmla="*/ 66502 w 682332"/>
              <a:gd name="connsiteY1" fmla="*/ 83127 h 469593"/>
              <a:gd name="connsiteX2" fmla="*/ 116379 w 682332"/>
              <a:gd name="connsiteY2" fmla="*/ 133003 h 469593"/>
              <a:gd name="connsiteX3" fmla="*/ 182880 w 682332"/>
              <a:gd name="connsiteY3" fmla="*/ 149629 h 469593"/>
              <a:gd name="connsiteX4" fmla="*/ 399011 w 682332"/>
              <a:gd name="connsiteY4" fmla="*/ 182880 h 469593"/>
              <a:gd name="connsiteX5" fmla="*/ 465513 w 682332"/>
              <a:gd name="connsiteY5" fmla="*/ 199505 h 469593"/>
              <a:gd name="connsiteX6" fmla="*/ 548640 w 682332"/>
              <a:gd name="connsiteY6" fmla="*/ 299258 h 469593"/>
              <a:gd name="connsiteX7" fmla="*/ 615142 w 682332"/>
              <a:gd name="connsiteY7" fmla="*/ 399011 h 469593"/>
              <a:gd name="connsiteX8" fmla="*/ 681644 w 682332"/>
              <a:gd name="connsiteY8" fmla="*/ 382385 h 469593"/>
              <a:gd name="connsiteX9" fmla="*/ 615142 w 682332"/>
              <a:gd name="connsiteY9" fmla="*/ 465513 h 469593"/>
              <a:gd name="connsiteX10" fmla="*/ 365760 w 682332"/>
              <a:gd name="connsiteY10" fmla="*/ 465513 h 46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332" h="469593">
                <a:moveTo>
                  <a:pt x="0" y="0"/>
                </a:moveTo>
                <a:cubicBezTo>
                  <a:pt x="30206" y="120821"/>
                  <a:pt x="-12207" y="30655"/>
                  <a:pt x="66502" y="83127"/>
                </a:cubicBezTo>
                <a:cubicBezTo>
                  <a:pt x="86065" y="96169"/>
                  <a:pt x="95965" y="121338"/>
                  <a:pt x="116379" y="133003"/>
                </a:cubicBezTo>
                <a:cubicBezTo>
                  <a:pt x="136218" y="144339"/>
                  <a:pt x="160575" y="144672"/>
                  <a:pt x="182880" y="149629"/>
                </a:cubicBezTo>
                <a:cubicBezTo>
                  <a:pt x="335409" y="183524"/>
                  <a:pt x="197509" y="149296"/>
                  <a:pt x="399011" y="182880"/>
                </a:cubicBezTo>
                <a:cubicBezTo>
                  <a:pt x="421550" y="186636"/>
                  <a:pt x="443346" y="193963"/>
                  <a:pt x="465513" y="199505"/>
                </a:cubicBezTo>
                <a:cubicBezTo>
                  <a:pt x="547348" y="254062"/>
                  <a:pt x="492391" y="205509"/>
                  <a:pt x="548640" y="299258"/>
                </a:cubicBezTo>
                <a:cubicBezTo>
                  <a:pt x="569201" y="333526"/>
                  <a:pt x="615142" y="399011"/>
                  <a:pt x="615142" y="399011"/>
                </a:cubicBezTo>
                <a:cubicBezTo>
                  <a:pt x="637309" y="393469"/>
                  <a:pt x="688869" y="360708"/>
                  <a:pt x="681644" y="382385"/>
                </a:cubicBezTo>
                <a:cubicBezTo>
                  <a:pt x="669572" y="418603"/>
                  <a:pt x="667205" y="459728"/>
                  <a:pt x="615142" y="465513"/>
                </a:cubicBezTo>
                <a:cubicBezTo>
                  <a:pt x="532523" y="474693"/>
                  <a:pt x="448887" y="465513"/>
                  <a:pt x="365760" y="465513"/>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15389" y="964276"/>
            <a:ext cx="2261062" cy="914400"/>
          </a:xfrm>
          <a:custGeom>
            <a:avLst/>
            <a:gdLst>
              <a:gd name="connsiteX0" fmla="*/ 814647 w 2261062"/>
              <a:gd name="connsiteY0" fmla="*/ 83128 h 914400"/>
              <a:gd name="connsiteX1" fmla="*/ 731520 w 2261062"/>
              <a:gd name="connsiteY1" fmla="*/ 99753 h 914400"/>
              <a:gd name="connsiteX2" fmla="*/ 49876 w 2261062"/>
              <a:gd name="connsiteY2" fmla="*/ 166255 h 914400"/>
              <a:gd name="connsiteX3" fmla="*/ 33251 w 2261062"/>
              <a:gd name="connsiteY3" fmla="*/ 232757 h 914400"/>
              <a:gd name="connsiteX4" fmla="*/ 0 w 2261062"/>
              <a:gd name="connsiteY4" fmla="*/ 382386 h 914400"/>
              <a:gd name="connsiteX5" fmla="*/ 16626 w 2261062"/>
              <a:gd name="connsiteY5" fmla="*/ 731520 h 914400"/>
              <a:gd name="connsiteX6" fmla="*/ 49876 w 2261062"/>
              <a:gd name="connsiteY6" fmla="*/ 781397 h 914400"/>
              <a:gd name="connsiteX7" fmla="*/ 166255 w 2261062"/>
              <a:gd name="connsiteY7" fmla="*/ 831273 h 914400"/>
              <a:gd name="connsiteX8" fmla="*/ 299258 w 2261062"/>
              <a:gd name="connsiteY8" fmla="*/ 914400 h 914400"/>
              <a:gd name="connsiteX9" fmla="*/ 1379913 w 2261062"/>
              <a:gd name="connsiteY9" fmla="*/ 897775 h 914400"/>
              <a:gd name="connsiteX10" fmla="*/ 1429789 w 2261062"/>
              <a:gd name="connsiteY10" fmla="*/ 864524 h 914400"/>
              <a:gd name="connsiteX11" fmla="*/ 1662546 w 2261062"/>
              <a:gd name="connsiteY11" fmla="*/ 847899 h 914400"/>
              <a:gd name="connsiteX12" fmla="*/ 1795549 w 2261062"/>
              <a:gd name="connsiteY12" fmla="*/ 798022 h 914400"/>
              <a:gd name="connsiteX13" fmla="*/ 1911927 w 2261062"/>
              <a:gd name="connsiteY13" fmla="*/ 781397 h 914400"/>
              <a:gd name="connsiteX14" fmla="*/ 1961804 w 2261062"/>
              <a:gd name="connsiteY14" fmla="*/ 764771 h 914400"/>
              <a:gd name="connsiteX15" fmla="*/ 2111433 w 2261062"/>
              <a:gd name="connsiteY15" fmla="*/ 748146 h 914400"/>
              <a:gd name="connsiteX16" fmla="*/ 2177935 w 2261062"/>
              <a:gd name="connsiteY16" fmla="*/ 648393 h 914400"/>
              <a:gd name="connsiteX17" fmla="*/ 2244436 w 2261062"/>
              <a:gd name="connsiteY17" fmla="*/ 532015 h 914400"/>
              <a:gd name="connsiteX18" fmla="*/ 2261062 w 2261062"/>
              <a:gd name="connsiteY18" fmla="*/ 482139 h 914400"/>
              <a:gd name="connsiteX19" fmla="*/ 2244436 w 2261062"/>
              <a:gd name="connsiteY19" fmla="*/ 249382 h 914400"/>
              <a:gd name="connsiteX20" fmla="*/ 2211186 w 2261062"/>
              <a:gd name="connsiteY20" fmla="*/ 199506 h 914400"/>
              <a:gd name="connsiteX21" fmla="*/ 2094807 w 2261062"/>
              <a:gd name="connsiteY21" fmla="*/ 116379 h 914400"/>
              <a:gd name="connsiteX22" fmla="*/ 2028306 w 2261062"/>
              <a:gd name="connsiteY22" fmla="*/ 66502 h 914400"/>
              <a:gd name="connsiteX23" fmla="*/ 1895302 w 2261062"/>
              <a:gd name="connsiteY23" fmla="*/ 33251 h 914400"/>
              <a:gd name="connsiteX24" fmla="*/ 1712422 w 2261062"/>
              <a:gd name="connsiteY24" fmla="*/ 0 h 914400"/>
              <a:gd name="connsiteX25" fmla="*/ 1280160 w 2261062"/>
              <a:gd name="connsiteY25" fmla="*/ 16626 h 914400"/>
              <a:gd name="connsiteX26" fmla="*/ 1230284 w 2261062"/>
              <a:gd name="connsiteY26" fmla="*/ 33251 h 914400"/>
              <a:gd name="connsiteX27" fmla="*/ 931026 w 2261062"/>
              <a:gd name="connsiteY27" fmla="*/ 49877 h 914400"/>
              <a:gd name="connsiteX28" fmla="*/ 864524 w 2261062"/>
              <a:gd name="connsiteY28" fmla="*/ 66502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1062" h="914400">
                <a:moveTo>
                  <a:pt x="814647" y="83128"/>
                </a:moveTo>
                <a:cubicBezTo>
                  <a:pt x="786938" y="88670"/>
                  <a:pt x="759612" y="96700"/>
                  <a:pt x="731520" y="99753"/>
                </a:cubicBezTo>
                <a:cubicBezTo>
                  <a:pt x="504563" y="124422"/>
                  <a:pt x="274137" y="123538"/>
                  <a:pt x="49876" y="166255"/>
                </a:cubicBezTo>
                <a:cubicBezTo>
                  <a:pt x="27430" y="170530"/>
                  <a:pt x="38208" y="210452"/>
                  <a:pt x="33251" y="232757"/>
                </a:cubicBezTo>
                <a:cubicBezTo>
                  <a:pt x="-8951" y="422671"/>
                  <a:pt x="40538" y="220238"/>
                  <a:pt x="0" y="382386"/>
                </a:cubicBezTo>
                <a:cubicBezTo>
                  <a:pt x="5542" y="498764"/>
                  <a:pt x="2175" y="615910"/>
                  <a:pt x="16626" y="731520"/>
                </a:cubicBezTo>
                <a:cubicBezTo>
                  <a:pt x="19104" y="751347"/>
                  <a:pt x="34526" y="768605"/>
                  <a:pt x="49876" y="781397"/>
                </a:cubicBezTo>
                <a:cubicBezTo>
                  <a:pt x="101770" y="824643"/>
                  <a:pt x="114279" y="805285"/>
                  <a:pt x="166255" y="831273"/>
                </a:cubicBezTo>
                <a:cubicBezTo>
                  <a:pt x="206361" y="851326"/>
                  <a:pt x="259692" y="888022"/>
                  <a:pt x="299258" y="914400"/>
                </a:cubicBezTo>
                <a:cubicBezTo>
                  <a:pt x="659476" y="908858"/>
                  <a:pt x="1020002" y="913653"/>
                  <a:pt x="1379913" y="897775"/>
                </a:cubicBezTo>
                <a:cubicBezTo>
                  <a:pt x="1399875" y="896894"/>
                  <a:pt x="1410112" y="867996"/>
                  <a:pt x="1429789" y="864524"/>
                </a:cubicBezTo>
                <a:cubicBezTo>
                  <a:pt x="1506389" y="851007"/>
                  <a:pt x="1584960" y="853441"/>
                  <a:pt x="1662546" y="847899"/>
                </a:cubicBezTo>
                <a:cubicBezTo>
                  <a:pt x="1673170" y="843649"/>
                  <a:pt x="1769491" y="803234"/>
                  <a:pt x="1795549" y="798022"/>
                </a:cubicBezTo>
                <a:cubicBezTo>
                  <a:pt x="1833975" y="790337"/>
                  <a:pt x="1873134" y="786939"/>
                  <a:pt x="1911927" y="781397"/>
                </a:cubicBezTo>
                <a:cubicBezTo>
                  <a:pt x="1928553" y="775855"/>
                  <a:pt x="1944517" y="767652"/>
                  <a:pt x="1961804" y="764771"/>
                </a:cubicBezTo>
                <a:cubicBezTo>
                  <a:pt x="2011304" y="756521"/>
                  <a:pt x="2067248" y="771938"/>
                  <a:pt x="2111433" y="748146"/>
                </a:cubicBezTo>
                <a:cubicBezTo>
                  <a:pt x="2146619" y="729200"/>
                  <a:pt x="2155768" y="681644"/>
                  <a:pt x="2177935" y="648393"/>
                </a:cubicBezTo>
                <a:cubicBezTo>
                  <a:pt x="2211332" y="598298"/>
                  <a:pt x="2219121" y="591083"/>
                  <a:pt x="2244436" y="532015"/>
                </a:cubicBezTo>
                <a:cubicBezTo>
                  <a:pt x="2251339" y="515907"/>
                  <a:pt x="2255520" y="498764"/>
                  <a:pt x="2261062" y="482139"/>
                </a:cubicBezTo>
                <a:cubicBezTo>
                  <a:pt x="2255520" y="404553"/>
                  <a:pt x="2257953" y="325982"/>
                  <a:pt x="2244436" y="249382"/>
                </a:cubicBezTo>
                <a:cubicBezTo>
                  <a:pt x="2240964" y="229705"/>
                  <a:pt x="2223978" y="214856"/>
                  <a:pt x="2211186" y="199506"/>
                </a:cubicBezTo>
                <a:cubicBezTo>
                  <a:pt x="2149174" y="125092"/>
                  <a:pt x="2176658" y="167536"/>
                  <a:pt x="2094807" y="116379"/>
                </a:cubicBezTo>
                <a:cubicBezTo>
                  <a:pt x="2071310" y="101693"/>
                  <a:pt x="2053883" y="77159"/>
                  <a:pt x="2028306" y="66502"/>
                </a:cubicBezTo>
                <a:cubicBezTo>
                  <a:pt x="1986122" y="48925"/>
                  <a:pt x="1939637" y="44335"/>
                  <a:pt x="1895302" y="33251"/>
                </a:cubicBezTo>
                <a:cubicBezTo>
                  <a:pt x="1790788" y="7123"/>
                  <a:pt x="1851411" y="19856"/>
                  <a:pt x="1712422" y="0"/>
                </a:cubicBezTo>
                <a:cubicBezTo>
                  <a:pt x="1568335" y="5542"/>
                  <a:pt x="1424012" y="6705"/>
                  <a:pt x="1280160" y="16626"/>
                </a:cubicBezTo>
                <a:cubicBezTo>
                  <a:pt x="1262677" y="17832"/>
                  <a:pt x="1247730" y="31590"/>
                  <a:pt x="1230284" y="33251"/>
                </a:cubicBezTo>
                <a:cubicBezTo>
                  <a:pt x="1130828" y="42723"/>
                  <a:pt x="1030779" y="44335"/>
                  <a:pt x="931026" y="49877"/>
                </a:cubicBezTo>
                <a:lnTo>
                  <a:pt x="864524" y="66502"/>
                </a:ln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4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animBg="1"/>
      <p:bldP spid="11" grpId="0" animBg="1"/>
      <p:bldP spid="14" grpId="0"/>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a:solidFill>
                  <a:schemeClr val="bg1"/>
                </a:solidFill>
                <a:latin typeface="Calibri" charset="0"/>
                <a:ea typeface="Calibri" charset="0"/>
                <a:cs typeface="Calibri" charset="0"/>
              </a:rPr>
              <a:t>What is CS106A?</a:t>
            </a:r>
          </a:p>
        </p:txBody>
      </p:sp>
    </p:spTree>
    <p:extLst>
      <p:ext uri="{BB962C8B-B14F-4D97-AF65-F5344CB8AC3E}">
        <p14:creationId xmlns:p14="http://schemas.microsoft.com/office/powerpoint/2010/main" val="6570266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6481" y="273961"/>
            <a:ext cx="8228160" cy="58564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9pPr>
          </a:lstStyle>
          <a:p>
            <a:pPr>
              <a:lnSpc>
                <a:spcPct val="98000"/>
              </a:lnSpc>
            </a:pPr>
            <a:r>
              <a:rPr lang="en-US" altLang="en-US" sz="2903" dirty="0">
                <a:latin typeface="DejaVu Serif" charset="0"/>
              </a:rPr>
              <a:t>Computer science is no more about computers than astronomy is about telescopes, biology is about microscopes or chemistry is about beakers and test tubes. Science is not about tools, it is about how we use them and what we find out when we do.</a:t>
            </a:r>
          </a:p>
          <a:p>
            <a:pPr>
              <a:lnSpc>
                <a:spcPct val="98000"/>
              </a:lnSpc>
            </a:pPr>
            <a:endParaRPr lang="en-US" altLang="en-US" sz="2903" dirty="0">
              <a:latin typeface="DejaVu Serif" charset="0"/>
            </a:endParaRPr>
          </a:p>
          <a:p>
            <a:pPr algn="r">
              <a:lnSpc>
                <a:spcPct val="98000"/>
              </a:lnSpc>
            </a:pPr>
            <a:r>
              <a:rPr lang="en-US" altLang="en-US" sz="1814" dirty="0">
                <a:latin typeface="DejaVu Serif" charset="0"/>
              </a:rPr>
              <a:t>- Michael Fellows and Ian </a:t>
            </a:r>
            <a:r>
              <a:rPr lang="en-US" altLang="en-US" sz="1814" dirty="0" err="1">
                <a:latin typeface="DejaVu Serif" charset="0"/>
              </a:rPr>
              <a:t>Parberry</a:t>
            </a:r>
            <a:r>
              <a:rPr lang="en-US" altLang="en-US" sz="1814" dirty="0">
                <a:latin typeface="DejaVu Serif" charset="0"/>
              </a:rPr>
              <a:t>                       </a:t>
            </a:r>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Computer Science</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4260845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456481" y="1604521"/>
            <a:ext cx="8228160" cy="4525920"/>
          </a:xfrm>
          <a:ln/>
        </p:spPr>
        <p:txBody>
          <a:bodyPr vert="horz" lIns="91440" tIns="7314" rIns="91440" bIns="45720" rtlCol="0">
            <a:normAutofit/>
          </a:bodyPr>
          <a:lstStyle/>
          <a:p>
            <a:pPr marL="391686"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b="1" i="1" dirty="0">
                <a:solidFill>
                  <a:srgbClr val="0000FF"/>
                </a:solidFill>
                <a:latin typeface="DejaVu Serif" charset="0"/>
              </a:rPr>
              <a:t>Learn how to harness computing power to solve problems</a:t>
            </a:r>
            <a:r>
              <a:rPr lang="en-US" altLang="en-US" i="1" dirty="0">
                <a:solidFill>
                  <a:srgbClr val="0000FF"/>
                </a:solidFill>
                <a:latin typeface="DejaVu Serif" charset="0"/>
              </a:rPr>
              <a:t>.</a:t>
            </a:r>
          </a:p>
          <a:p>
            <a:pPr marL="391686"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To that end:</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Explore fundamental techniques in computer programming.</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Develop good software engineering style.</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Gain familiarity with the Java programming language.</a:t>
            </a:r>
          </a:p>
        </p:txBody>
      </p:sp>
      <p:sp>
        <p:nvSpPr>
          <p:cNvPr id="2" name="Title 1"/>
          <p:cNvSpPr>
            <a:spLocks noGrp="1"/>
          </p:cNvSpPr>
          <p:nvPr>
            <p:ph type="title"/>
          </p:nvPr>
        </p:nvSpPr>
        <p:spPr/>
        <p:txBody>
          <a:bodyPr/>
          <a:lstStyle/>
          <a:p>
            <a:endParaRPr lang="en-US"/>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Learning Goals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789959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09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4096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4096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4096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409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a:solidFill>
                  <a:schemeClr val="bg1"/>
                </a:solidFill>
                <a:latin typeface="Calibri" charset="0"/>
                <a:ea typeface="Calibri" charset="0"/>
                <a:cs typeface="Calibri" charset="0"/>
              </a:rPr>
              <a:t>There are a lot of cool programs you may one day write</a:t>
            </a:r>
          </a:p>
        </p:txBody>
      </p:sp>
    </p:spTree>
    <p:extLst>
      <p:ext uri="{BB962C8B-B14F-4D97-AF65-F5344CB8AC3E}">
        <p14:creationId xmlns:p14="http://schemas.microsoft.com/office/powerpoint/2010/main" val="5032800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64276" y="967779"/>
            <a:ext cx="11045935" cy="460174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Computer Graphics</a:t>
            </a:r>
            <a:endParaRPr lang="en-US" sz="4000" b="1" i="1" dirty="0">
              <a:solidFill>
                <a:schemeClr val="tx1"/>
              </a:solidFill>
              <a:latin typeface="Century Gothic"/>
              <a:cs typeface="Century Gothic"/>
            </a:endParaRPr>
          </a:p>
        </p:txBody>
      </p:sp>
      <p:sp>
        <p:nvSpPr>
          <p:cNvPr id="2" name="TextBox 1"/>
          <p:cNvSpPr txBox="1"/>
          <p:nvPr/>
        </p:nvSpPr>
        <p:spPr>
          <a:xfrm>
            <a:off x="1612670" y="5918662"/>
            <a:ext cx="5955861" cy="369332"/>
          </a:xfrm>
          <a:prstGeom prst="rect">
            <a:avLst/>
          </a:prstGeom>
          <a:noFill/>
        </p:spPr>
        <p:txBody>
          <a:bodyPr wrap="none" rtlCol="0">
            <a:spAutoFit/>
          </a:bodyPr>
          <a:lstStyle/>
          <a:p>
            <a:r>
              <a:rPr lang="en-US" dirty="0"/>
              <a:t>Pat </a:t>
            </a:r>
            <a:r>
              <a:rPr lang="en-US" dirty="0" err="1"/>
              <a:t>Hanrahan</a:t>
            </a:r>
            <a:r>
              <a:rPr lang="en-US" dirty="0"/>
              <a:t>, one of the founders of Pixar is a professor here</a:t>
            </a:r>
          </a:p>
        </p:txBody>
      </p:sp>
    </p:spTree>
    <p:extLst>
      <p:ext uri="{BB962C8B-B14F-4D97-AF65-F5344CB8AC3E}">
        <p14:creationId xmlns:p14="http://schemas.microsoft.com/office/powerpoint/2010/main" val="86739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68" y="0"/>
            <a:ext cx="10996647" cy="7303744"/>
          </a:xfrm>
          <a:prstGeom prst="rect">
            <a:avLst/>
          </a:prstGeom>
        </p:spPr>
      </p:pic>
      <p:pic>
        <p:nvPicPr>
          <p:cNvPr id="6" name="Picture 5"/>
          <p:cNvPicPr>
            <a:picLocks noChangeAspect="1"/>
          </p:cNvPicPr>
          <p:nvPr/>
        </p:nvPicPr>
        <p:blipFill>
          <a:blip r:embed="rId4"/>
          <a:stretch>
            <a:fillRect/>
          </a:stretch>
        </p:blipFill>
        <p:spPr>
          <a:xfrm>
            <a:off x="4342662" y="1446415"/>
            <a:ext cx="4801338" cy="4801338"/>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Consumer Applications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32983482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492800" y="829801"/>
            <a:ext cx="4423680" cy="501552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481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2080" y="622441"/>
            <a:ext cx="3939840" cy="52488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4819" name="Text Box 3"/>
          <p:cNvSpPr txBox="1">
            <a:spLocks noChangeArrowheads="1"/>
          </p:cNvSpPr>
          <p:nvPr/>
        </p:nvSpPr>
        <p:spPr bwMode="auto">
          <a:xfrm>
            <a:off x="5598721" y="6595561"/>
            <a:ext cx="3545280" cy="2635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8" tIns="52019" rIns="81638" bIns="40819"/>
          <a:lstStyle>
            <a:lvl1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9pPr>
          </a:lstStyle>
          <a:p>
            <a:pPr algn="r"/>
            <a:r>
              <a:rPr lang="en-US" altLang="en-US" sz="1270"/>
              <a:t>(c) 2012 Intuitive Surgical, Inc.</a:t>
            </a:r>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Autonomous Surgery</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8134843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15081"/>
            <a:ext cx="9123840" cy="607968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Self Driving Car</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6962650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a:solidFill>
                  <a:schemeClr val="bg1"/>
                </a:solidFill>
                <a:latin typeface="Calibri" charset="0"/>
                <a:ea typeface="Calibri" charset="0"/>
                <a:cs typeface="Calibri" charset="0"/>
              </a:rPr>
              <a:t>If only we could program self driving cars…</a:t>
            </a:r>
          </a:p>
        </p:txBody>
      </p:sp>
    </p:spTree>
    <p:extLst>
      <p:ext uri="{BB962C8B-B14F-4D97-AF65-F5344CB8AC3E}">
        <p14:creationId xmlns:p14="http://schemas.microsoft.com/office/powerpoint/2010/main" val="841091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85503"/>
            <a:ext cx="9144000" cy="3686994"/>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Graphical Games</a:t>
            </a:r>
          </a:p>
        </p:txBody>
      </p:sp>
    </p:spTree>
    <p:extLst>
      <p:ext uri="{BB962C8B-B14F-4D97-AF65-F5344CB8AC3E}">
        <p14:creationId xmlns:p14="http://schemas.microsoft.com/office/powerpoint/2010/main" val="182750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17920" y="1122020"/>
            <a:ext cx="6079912" cy="4559934"/>
          </a:xfrm>
          <a:prstGeom prst="rect">
            <a:avLst/>
          </a:prstGeom>
        </p:spPr>
      </p:pic>
      <p:sp>
        <p:nvSpPr>
          <p:cNvPr id="6" name="TextBox 5"/>
          <p:cNvSpPr txBox="1"/>
          <p:nvPr/>
        </p:nvSpPr>
        <p:spPr>
          <a:xfrm>
            <a:off x="2096506" y="5766665"/>
            <a:ext cx="4868705" cy="32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sz="1875" dirty="0">
                <a:solidFill>
                  <a:srgbClr val="000000"/>
                </a:solidFill>
                <a:sym typeface="Helvetica Neue Light"/>
              </a:rPr>
              <a:t>12 years ago to this day, I was sitting in your seats</a:t>
            </a:r>
          </a:p>
        </p:txBody>
      </p:sp>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a:solidFill>
                  <a:schemeClr val="tx1"/>
                </a:solidFill>
                <a:latin typeface="Century Gothic"/>
                <a:cs typeface="Century Gothic"/>
              </a:rPr>
              <a:t>Chris Piech</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51964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Data Visualization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1519" y="733838"/>
            <a:ext cx="7502467" cy="5854460"/>
          </a:xfrm>
          <a:prstGeom prst="rect">
            <a:avLst/>
          </a:prstGeom>
        </p:spPr>
      </p:pic>
    </p:spTree>
    <p:extLst>
      <p:ext uri="{BB962C8B-B14F-4D97-AF65-F5344CB8AC3E}">
        <p14:creationId xmlns:p14="http://schemas.microsoft.com/office/powerpoint/2010/main" val="547177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Placeholder 1"/>
          <p:cNvSpPr txBox="1">
            <a:spLocks/>
          </p:cNvSpPr>
          <p:nvPr/>
        </p:nvSpPr>
        <p:spPr>
          <a:xfrm>
            <a:off x="481" y="-4026"/>
            <a:ext cx="9143040" cy="740586"/>
          </a:xfrm>
          <a:prstGeom prst="rect">
            <a:avLst/>
          </a:prstGeom>
          <a:solidFill>
            <a:srgbClr val="C3D69B">
              <a:alpha val="80000"/>
            </a:srgbClr>
          </a:solidFill>
        </p:spPr>
        <p:txBody>
          <a:bodyPr vert="horz" lIns="91431" tIns="45715" rIns="91431" bIns="45715"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b="1" dirty="0">
                <a:latin typeface="Calibri"/>
                <a:cs typeface="Calibri"/>
              </a:rPr>
              <a:t>Internet Applications</a:t>
            </a:r>
          </a:p>
        </p:txBody>
      </p:sp>
      <p:pic>
        <p:nvPicPr>
          <p:cNvPr id="12" name="Picture 11"/>
          <p:cNvPicPr>
            <a:picLocks noChangeAspect="1"/>
          </p:cNvPicPr>
          <p:nvPr/>
        </p:nvPicPr>
        <p:blipFill>
          <a:blip r:embed="rId2"/>
          <a:stretch>
            <a:fillRect/>
          </a:stretch>
        </p:blipFill>
        <p:spPr>
          <a:xfrm>
            <a:off x="688793" y="1725011"/>
            <a:ext cx="2180448" cy="3591327"/>
          </a:xfrm>
          <a:prstGeom prst="rect">
            <a:avLst/>
          </a:prstGeom>
        </p:spPr>
      </p:pic>
      <p:pic>
        <p:nvPicPr>
          <p:cNvPr id="7" name="Picture 6">
            <a:extLst>
              <a:ext uri="{FF2B5EF4-FFF2-40B4-BE49-F238E27FC236}">
                <a16:creationId xmlns:a16="http://schemas.microsoft.com/office/drawing/2014/main" id="{3FA05323-1DA1-5B4F-81AC-6400A31772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63831" y="1458685"/>
            <a:ext cx="3731752" cy="4568281"/>
          </a:xfrm>
          <a:prstGeom prst="rect">
            <a:avLst/>
          </a:prstGeom>
        </p:spPr>
      </p:pic>
      <p:sp>
        <p:nvSpPr>
          <p:cNvPr id="8" name="Freeform 7">
            <a:extLst>
              <a:ext uri="{FF2B5EF4-FFF2-40B4-BE49-F238E27FC236}">
                <a16:creationId xmlns:a16="http://schemas.microsoft.com/office/drawing/2014/main" id="{CF9EEDB6-8EFE-224C-8331-F75E294238B4}"/>
              </a:ext>
            </a:extLst>
          </p:cNvPr>
          <p:cNvSpPr/>
          <p:nvPr/>
        </p:nvSpPr>
        <p:spPr>
          <a:xfrm rot="674207">
            <a:off x="3125410" y="2002973"/>
            <a:ext cx="1751390" cy="650724"/>
          </a:xfrm>
          <a:custGeom>
            <a:avLst/>
            <a:gdLst>
              <a:gd name="connsiteX0" fmla="*/ 0 w 2878666"/>
              <a:gd name="connsiteY0" fmla="*/ 1575178 h 1575178"/>
              <a:gd name="connsiteX1" fmla="*/ 50800 w 2878666"/>
              <a:gd name="connsiteY1" fmla="*/ 1507444 h 1575178"/>
              <a:gd name="connsiteX2" fmla="*/ 84666 w 2878666"/>
              <a:gd name="connsiteY2" fmla="*/ 1456644 h 1575178"/>
              <a:gd name="connsiteX3" fmla="*/ 135466 w 2878666"/>
              <a:gd name="connsiteY3" fmla="*/ 1405844 h 1575178"/>
              <a:gd name="connsiteX4" fmla="*/ 169333 w 2878666"/>
              <a:gd name="connsiteY4" fmla="*/ 1355044 h 1575178"/>
              <a:gd name="connsiteX5" fmla="*/ 287866 w 2878666"/>
              <a:gd name="connsiteY5" fmla="*/ 1287311 h 1575178"/>
              <a:gd name="connsiteX6" fmla="*/ 389466 w 2878666"/>
              <a:gd name="connsiteY6" fmla="*/ 1202644 h 1575178"/>
              <a:gd name="connsiteX7" fmla="*/ 423333 w 2878666"/>
              <a:gd name="connsiteY7" fmla="*/ 1151844 h 1575178"/>
              <a:gd name="connsiteX8" fmla="*/ 474133 w 2878666"/>
              <a:gd name="connsiteY8" fmla="*/ 1117978 h 1575178"/>
              <a:gd name="connsiteX9" fmla="*/ 643466 w 2878666"/>
              <a:gd name="connsiteY9" fmla="*/ 999444 h 1575178"/>
              <a:gd name="connsiteX10" fmla="*/ 778933 w 2878666"/>
              <a:gd name="connsiteY10" fmla="*/ 931711 h 1575178"/>
              <a:gd name="connsiteX11" fmla="*/ 914400 w 2878666"/>
              <a:gd name="connsiteY11" fmla="*/ 847044 h 1575178"/>
              <a:gd name="connsiteX12" fmla="*/ 1032933 w 2878666"/>
              <a:gd name="connsiteY12" fmla="*/ 762378 h 1575178"/>
              <a:gd name="connsiteX13" fmla="*/ 1168400 w 2878666"/>
              <a:gd name="connsiteY13" fmla="*/ 694644 h 1575178"/>
              <a:gd name="connsiteX14" fmla="*/ 1236133 w 2878666"/>
              <a:gd name="connsiteY14" fmla="*/ 660778 h 1575178"/>
              <a:gd name="connsiteX15" fmla="*/ 1405466 w 2878666"/>
              <a:gd name="connsiteY15" fmla="*/ 609978 h 1575178"/>
              <a:gd name="connsiteX16" fmla="*/ 1456266 w 2878666"/>
              <a:gd name="connsiteY16" fmla="*/ 576111 h 1575178"/>
              <a:gd name="connsiteX17" fmla="*/ 1591733 w 2878666"/>
              <a:gd name="connsiteY17" fmla="*/ 542244 h 1575178"/>
              <a:gd name="connsiteX18" fmla="*/ 1642533 w 2878666"/>
              <a:gd name="connsiteY18" fmla="*/ 508378 h 1575178"/>
              <a:gd name="connsiteX19" fmla="*/ 1744133 w 2878666"/>
              <a:gd name="connsiteY19" fmla="*/ 474511 h 1575178"/>
              <a:gd name="connsiteX20" fmla="*/ 1845733 w 2878666"/>
              <a:gd name="connsiteY20" fmla="*/ 440644 h 1575178"/>
              <a:gd name="connsiteX21" fmla="*/ 1896533 w 2878666"/>
              <a:gd name="connsiteY21" fmla="*/ 423711 h 1575178"/>
              <a:gd name="connsiteX22" fmla="*/ 1964266 w 2878666"/>
              <a:gd name="connsiteY22" fmla="*/ 389844 h 1575178"/>
              <a:gd name="connsiteX23" fmla="*/ 2065866 w 2878666"/>
              <a:gd name="connsiteY23" fmla="*/ 355978 h 1575178"/>
              <a:gd name="connsiteX24" fmla="*/ 2167466 w 2878666"/>
              <a:gd name="connsiteY24" fmla="*/ 305178 h 1575178"/>
              <a:gd name="connsiteX25" fmla="*/ 2218266 w 2878666"/>
              <a:gd name="connsiteY25" fmla="*/ 271311 h 1575178"/>
              <a:gd name="connsiteX26" fmla="*/ 2506133 w 2878666"/>
              <a:gd name="connsiteY26" fmla="*/ 220511 h 1575178"/>
              <a:gd name="connsiteX27" fmla="*/ 2573866 w 2878666"/>
              <a:gd name="connsiteY27" fmla="*/ 203578 h 1575178"/>
              <a:gd name="connsiteX28" fmla="*/ 2658533 w 2878666"/>
              <a:gd name="connsiteY28" fmla="*/ 186644 h 1575178"/>
              <a:gd name="connsiteX29" fmla="*/ 2760133 w 2878666"/>
              <a:gd name="connsiteY29" fmla="*/ 152778 h 1575178"/>
              <a:gd name="connsiteX30" fmla="*/ 2810933 w 2878666"/>
              <a:gd name="connsiteY30" fmla="*/ 135844 h 1575178"/>
              <a:gd name="connsiteX31" fmla="*/ 2861733 w 2878666"/>
              <a:gd name="connsiteY31" fmla="*/ 118911 h 1575178"/>
              <a:gd name="connsiteX32" fmla="*/ 2760133 w 2878666"/>
              <a:gd name="connsiteY32" fmla="*/ 85044 h 1575178"/>
              <a:gd name="connsiteX33" fmla="*/ 2692400 w 2878666"/>
              <a:gd name="connsiteY33" fmla="*/ 68111 h 1575178"/>
              <a:gd name="connsiteX34" fmla="*/ 2523066 w 2878666"/>
              <a:gd name="connsiteY34" fmla="*/ 17311 h 1575178"/>
              <a:gd name="connsiteX35" fmla="*/ 2624666 w 2878666"/>
              <a:gd name="connsiteY35" fmla="*/ 34244 h 1575178"/>
              <a:gd name="connsiteX36" fmla="*/ 2726266 w 2878666"/>
              <a:gd name="connsiteY36" fmla="*/ 68111 h 1575178"/>
              <a:gd name="connsiteX37" fmla="*/ 2777066 w 2878666"/>
              <a:gd name="connsiteY37" fmla="*/ 101978 h 1575178"/>
              <a:gd name="connsiteX38" fmla="*/ 2878666 w 2878666"/>
              <a:gd name="connsiteY38" fmla="*/ 135844 h 1575178"/>
              <a:gd name="connsiteX39" fmla="*/ 2861733 w 2878666"/>
              <a:gd name="connsiteY39" fmla="*/ 186644 h 1575178"/>
              <a:gd name="connsiteX40" fmla="*/ 2760133 w 2878666"/>
              <a:gd name="connsiteY40" fmla="*/ 305178 h 1575178"/>
              <a:gd name="connsiteX41" fmla="*/ 2692400 w 2878666"/>
              <a:gd name="connsiteY41" fmla="*/ 406778 h 157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8666" h="1575178">
                <a:moveTo>
                  <a:pt x="0" y="1575178"/>
                </a:moveTo>
                <a:cubicBezTo>
                  <a:pt x="16933" y="1552600"/>
                  <a:pt x="34396" y="1530410"/>
                  <a:pt x="50800" y="1507444"/>
                </a:cubicBezTo>
                <a:cubicBezTo>
                  <a:pt x="62629" y="1490883"/>
                  <a:pt x="71638" y="1472278"/>
                  <a:pt x="84666" y="1456644"/>
                </a:cubicBezTo>
                <a:cubicBezTo>
                  <a:pt x="99997" y="1438247"/>
                  <a:pt x="120135" y="1424241"/>
                  <a:pt x="135466" y="1405844"/>
                </a:cubicBezTo>
                <a:cubicBezTo>
                  <a:pt x="148495" y="1390210"/>
                  <a:pt x="154942" y="1369435"/>
                  <a:pt x="169333" y="1355044"/>
                </a:cubicBezTo>
                <a:cubicBezTo>
                  <a:pt x="193265" y="1331112"/>
                  <a:pt x="261307" y="1300591"/>
                  <a:pt x="287866" y="1287311"/>
                </a:cubicBezTo>
                <a:cubicBezTo>
                  <a:pt x="370378" y="1163545"/>
                  <a:pt x="260562" y="1310065"/>
                  <a:pt x="389466" y="1202644"/>
                </a:cubicBezTo>
                <a:cubicBezTo>
                  <a:pt x="405100" y="1189615"/>
                  <a:pt x="408942" y="1166235"/>
                  <a:pt x="423333" y="1151844"/>
                </a:cubicBezTo>
                <a:cubicBezTo>
                  <a:pt x="437724" y="1137454"/>
                  <a:pt x="457573" y="1129807"/>
                  <a:pt x="474133" y="1117978"/>
                </a:cubicBezTo>
                <a:cubicBezTo>
                  <a:pt x="523688" y="1082582"/>
                  <a:pt x="591563" y="1025395"/>
                  <a:pt x="643466" y="999444"/>
                </a:cubicBezTo>
                <a:cubicBezTo>
                  <a:pt x="688622" y="976866"/>
                  <a:pt x="738545" y="962002"/>
                  <a:pt x="778933" y="931711"/>
                </a:cubicBezTo>
                <a:cubicBezTo>
                  <a:pt x="970809" y="787804"/>
                  <a:pt x="728448" y="963264"/>
                  <a:pt x="914400" y="847044"/>
                </a:cubicBezTo>
                <a:cubicBezTo>
                  <a:pt x="973485" y="810116"/>
                  <a:pt x="976627" y="793090"/>
                  <a:pt x="1032933" y="762378"/>
                </a:cubicBezTo>
                <a:cubicBezTo>
                  <a:pt x="1077254" y="738203"/>
                  <a:pt x="1123244" y="717222"/>
                  <a:pt x="1168400" y="694644"/>
                </a:cubicBezTo>
                <a:cubicBezTo>
                  <a:pt x="1190978" y="683355"/>
                  <a:pt x="1212186" y="668760"/>
                  <a:pt x="1236133" y="660778"/>
                </a:cubicBezTo>
                <a:cubicBezTo>
                  <a:pt x="1359811" y="619552"/>
                  <a:pt x="1303100" y="635569"/>
                  <a:pt x="1405466" y="609978"/>
                </a:cubicBezTo>
                <a:cubicBezTo>
                  <a:pt x="1422399" y="598689"/>
                  <a:pt x="1437140" y="583066"/>
                  <a:pt x="1456266" y="576111"/>
                </a:cubicBezTo>
                <a:cubicBezTo>
                  <a:pt x="1500009" y="560204"/>
                  <a:pt x="1591733" y="542244"/>
                  <a:pt x="1591733" y="542244"/>
                </a:cubicBezTo>
                <a:cubicBezTo>
                  <a:pt x="1608666" y="530955"/>
                  <a:pt x="1623936" y="516643"/>
                  <a:pt x="1642533" y="508378"/>
                </a:cubicBezTo>
                <a:cubicBezTo>
                  <a:pt x="1675155" y="493879"/>
                  <a:pt x="1710266" y="485800"/>
                  <a:pt x="1744133" y="474511"/>
                </a:cubicBezTo>
                <a:lnTo>
                  <a:pt x="1845733" y="440644"/>
                </a:lnTo>
                <a:cubicBezTo>
                  <a:pt x="1862666" y="435000"/>
                  <a:pt x="1880568" y="431694"/>
                  <a:pt x="1896533" y="423711"/>
                </a:cubicBezTo>
                <a:cubicBezTo>
                  <a:pt x="1919111" y="412422"/>
                  <a:pt x="1940829" y="399219"/>
                  <a:pt x="1964266" y="389844"/>
                </a:cubicBezTo>
                <a:cubicBezTo>
                  <a:pt x="1997411" y="376586"/>
                  <a:pt x="2065866" y="355978"/>
                  <a:pt x="2065866" y="355978"/>
                </a:cubicBezTo>
                <a:cubicBezTo>
                  <a:pt x="2211452" y="258920"/>
                  <a:pt x="2027252" y="375285"/>
                  <a:pt x="2167466" y="305178"/>
                </a:cubicBezTo>
                <a:cubicBezTo>
                  <a:pt x="2185669" y="296077"/>
                  <a:pt x="2199140" y="278266"/>
                  <a:pt x="2218266" y="271311"/>
                </a:cubicBezTo>
                <a:cubicBezTo>
                  <a:pt x="2320046" y="234300"/>
                  <a:pt x="2398916" y="232424"/>
                  <a:pt x="2506133" y="220511"/>
                </a:cubicBezTo>
                <a:cubicBezTo>
                  <a:pt x="2528711" y="214867"/>
                  <a:pt x="2551148" y="208627"/>
                  <a:pt x="2573866" y="203578"/>
                </a:cubicBezTo>
                <a:cubicBezTo>
                  <a:pt x="2601962" y="197334"/>
                  <a:pt x="2630766" y="194217"/>
                  <a:pt x="2658533" y="186644"/>
                </a:cubicBezTo>
                <a:cubicBezTo>
                  <a:pt x="2692974" y="177251"/>
                  <a:pt x="2726266" y="164067"/>
                  <a:pt x="2760133" y="152778"/>
                </a:cubicBezTo>
                <a:lnTo>
                  <a:pt x="2810933" y="135844"/>
                </a:lnTo>
                <a:lnTo>
                  <a:pt x="2861733" y="118911"/>
                </a:lnTo>
                <a:cubicBezTo>
                  <a:pt x="2827866" y="107622"/>
                  <a:pt x="2794766" y="93702"/>
                  <a:pt x="2760133" y="85044"/>
                </a:cubicBezTo>
                <a:cubicBezTo>
                  <a:pt x="2737555" y="79400"/>
                  <a:pt x="2714691" y="74798"/>
                  <a:pt x="2692400" y="68111"/>
                </a:cubicBezTo>
                <a:cubicBezTo>
                  <a:pt x="2486276" y="6274"/>
                  <a:pt x="2679181" y="56339"/>
                  <a:pt x="2523066" y="17311"/>
                </a:cubicBezTo>
                <a:cubicBezTo>
                  <a:pt x="2609624" y="-11541"/>
                  <a:pt x="2540258" y="-3271"/>
                  <a:pt x="2624666" y="34244"/>
                </a:cubicBezTo>
                <a:cubicBezTo>
                  <a:pt x="2657288" y="48743"/>
                  <a:pt x="2726266" y="68111"/>
                  <a:pt x="2726266" y="68111"/>
                </a:cubicBezTo>
                <a:cubicBezTo>
                  <a:pt x="2743199" y="79400"/>
                  <a:pt x="2758469" y="93713"/>
                  <a:pt x="2777066" y="101978"/>
                </a:cubicBezTo>
                <a:cubicBezTo>
                  <a:pt x="2809688" y="116476"/>
                  <a:pt x="2878666" y="135844"/>
                  <a:pt x="2878666" y="135844"/>
                </a:cubicBezTo>
                <a:cubicBezTo>
                  <a:pt x="2873022" y="152777"/>
                  <a:pt x="2870589" y="171146"/>
                  <a:pt x="2861733" y="186644"/>
                </a:cubicBezTo>
                <a:cubicBezTo>
                  <a:pt x="2803734" y="288144"/>
                  <a:pt x="2824806" y="222026"/>
                  <a:pt x="2760133" y="305178"/>
                </a:cubicBezTo>
                <a:cubicBezTo>
                  <a:pt x="2735144" y="337307"/>
                  <a:pt x="2692400" y="406778"/>
                  <a:pt x="2692400" y="406778"/>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3F0B67FD-A228-F448-AF5D-66835DA6A872}"/>
              </a:ext>
            </a:extLst>
          </p:cNvPr>
          <p:cNvSpPr/>
          <p:nvPr/>
        </p:nvSpPr>
        <p:spPr>
          <a:xfrm rot="11398753">
            <a:off x="3103639" y="2460172"/>
            <a:ext cx="1751390" cy="650724"/>
          </a:xfrm>
          <a:custGeom>
            <a:avLst/>
            <a:gdLst>
              <a:gd name="connsiteX0" fmla="*/ 0 w 2878666"/>
              <a:gd name="connsiteY0" fmla="*/ 1575178 h 1575178"/>
              <a:gd name="connsiteX1" fmla="*/ 50800 w 2878666"/>
              <a:gd name="connsiteY1" fmla="*/ 1507444 h 1575178"/>
              <a:gd name="connsiteX2" fmla="*/ 84666 w 2878666"/>
              <a:gd name="connsiteY2" fmla="*/ 1456644 h 1575178"/>
              <a:gd name="connsiteX3" fmla="*/ 135466 w 2878666"/>
              <a:gd name="connsiteY3" fmla="*/ 1405844 h 1575178"/>
              <a:gd name="connsiteX4" fmla="*/ 169333 w 2878666"/>
              <a:gd name="connsiteY4" fmla="*/ 1355044 h 1575178"/>
              <a:gd name="connsiteX5" fmla="*/ 287866 w 2878666"/>
              <a:gd name="connsiteY5" fmla="*/ 1287311 h 1575178"/>
              <a:gd name="connsiteX6" fmla="*/ 389466 w 2878666"/>
              <a:gd name="connsiteY6" fmla="*/ 1202644 h 1575178"/>
              <a:gd name="connsiteX7" fmla="*/ 423333 w 2878666"/>
              <a:gd name="connsiteY7" fmla="*/ 1151844 h 1575178"/>
              <a:gd name="connsiteX8" fmla="*/ 474133 w 2878666"/>
              <a:gd name="connsiteY8" fmla="*/ 1117978 h 1575178"/>
              <a:gd name="connsiteX9" fmla="*/ 643466 w 2878666"/>
              <a:gd name="connsiteY9" fmla="*/ 999444 h 1575178"/>
              <a:gd name="connsiteX10" fmla="*/ 778933 w 2878666"/>
              <a:gd name="connsiteY10" fmla="*/ 931711 h 1575178"/>
              <a:gd name="connsiteX11" fmla="*/ 914400 w 2878666"/>
              <a:gd name="connsiteY11" fmla="*/ 847044 h 1575178"/>
              <a:gd name="connsiteX12" fmla="*/ 1032933 w 2878666"/>
              <a:gd name="connsiteY12" fmla="*/ 762378 h 1575178"/>
              <a:gd name="connsiteX13" fmla="*/ 1168400 w 2878666"/>
              <a:gd name="connsiteY13" fmla="*/ 694644 h 1575178"/>
              <a:gd name="connsiteX14" fmla="*/ 1236133 w 2878666"/>
              <a:gd name="connsiteY14" fmla="*/ 660778 h 1575178"/>
              <a:gd name="connsiteX15" fmla="*/ 1405466 w 2878666"/>
              <a:gd name="connsiteY15" fmla="*/ 609978 h 1575178"/>
              <a:gd name="connsiteX16" fmla="*/ 1456266 w 2878666"/>
              <a:gd name="connsiteY16" fmla="*/ 576111 h 1575178"/>
              <a:gd name="connsiteX17" fmla="*/ 1591733 w 2878666"/>
              <a:gd name="connsiteY17" fmla="*/ 542244 h 1575178"/>
              <a:gd name="connsiteX18" fmla="*/ 1642533 w 2878666"/>
              <a:gd name="connsiteY18" fmla="*/ 508378 h 1575178"/>
              <a:gd name="connsiteX19" fmla="*/ 1744133 w 2878666"/>
              <a:gd name="connsiteY19" fmla="*/ 474511 h 1575178"/>
              <a:gd name="connsiteX20" fmla="*/ 1845733 w 2878666"/>
              <a:gd name="connsiteY20" fmla="*/ 440644 h 1575178"/>
              <a:gd name="connsiteX21" fmla="*/ 1896533 w 2878666"/>
              <a:gd name="connsiteY21" fmla="*/ 423711 h 1575178"/>
              <a:gd name="connsiteX22" fmla="*/ 1964266 w 2878666"/>
              <a:gd name="connsiteY22" fmla="*/ 389844 h 1575178"/>
              <a:gd name="connsiteX23" fmla="*/ 2065866 w 2878666"/>
              <a:gd name="connsiteY23" fmla="*/ 355978 h 1575178"/>
              <a:gd name="connsiteX24" fmla="*/ 2167466 w 2878666"/>
              <a:gd name="connsiteY24" fmla="*/ 305178 h 1575178"/>
              <a:gd name="connsiteX25" fmla="*/ 2218266 w 2878666"/>
              <a:gd name="connsiteY25" fmla="*/ 271311 h 1575178"/>
              <a:gd name="connsiteX26" fmla="*/ 2506133 w 2878666"/>
              <a:gd name="connsiteY26" fmla="*/ 220511 h 1575178"/>
              <a:gd name="connsiteX27" fmla="*/ 2573866 w 2878666"/>
              <a:gd name="connsiteY27" fmla="*/ 203578 h 1575178"/>
              <a:gd name="connsiteX28" fmla="*/ 2658533 w 2878666"/>
              <a:gd name="connsiteY28" fmla="*/ 186644 h 1575178"/>
              <a:gd name="connsiteX29" fmla="*/ 2760133 w 2878666"/>
              <a:gd name="connsiteY29" fmla="*/ 152778 h 1575178"/>
              <a:gd name="connsiteX30" fmla="*/ 2810933 w 2878666"/>
              <a:gd name="connsiteY30" fmla="*/ 135844 h 1575178"/>
              <a:gd name="connsiteX31" fmla="*/ 2861733 w 2878666"/>
              <a:gd name="connsiteY31" fmla="*/ 118911 h 1575178"/>
              <a:gd name="connsiteX32" fmla="*/ 2760133 w 2878666"/>
              <a:gd name="connsiteY32" fmla="*/ 85044 h 1575178"/>
              <a:gd name="connsiteX33" fmla="*/ 2692400 w 2878666"/>
              <a:gd name="connsiteY33" fmla="*/ 68111 h 1575178"/>
              <a:gd name="connsiteX34" fmla="*/ 2523066 w 2878666"/>
              <a:gd name="connsiteY34" fmla="*/ 17311 h 1575178"/>
              <a:gd name="connsiteX35" fmla="*/ 2624666 w 2878666"/>
              <a:gd name="connsiteY35" fmla="*/ 34244 h 1575178"/>
              <a:gd name="connsiteX36" fmla="*/ 2726266 w 2878666"/>
              <a:gd name="connsiteY36" fmla="*/ 68111 h 1575178"/>
              <a:gd name="connsiteX37" fmla="*/ 2777066 w 2878666"/>
              <a:gd name="connsiteY37" fmla="*/ 101978 h 1575178"/>
              <a:gd name="connsiteX38" fmla="*/ 2878666 w 2878666"/>
              <a:gd name="connsiteY38" fmla="*/ 135844 h 1575178"/>
              <a:gd name="connsiteX39" fmla="*/ 2861733 w 2878666"/>
              <a:gd name="connsiteY39" fmla="*/ 186644 h 1575178"/>
              <a:gd name="connsiteX40" fmla="*/ 2760133 w 2878666"/>
              <a:gd name="connsiteY40" fmla="*/ 305178 h 1575178"/>
              <a:gd name="connsiteX41" fmla="*/ 2692400 w 2878666"/>
              <a:gd name="connsiteY41" fmla="*/ 406778 h 157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8666" h="1575178">
                <a:moveTo>
                  <a:pt x="0" y="1575178"/>
                </a:moveTo>
                <a:cubicBezTo>
                  <a:pt x="16933" y="1552600"/>
                  <a:pt x="34396" y="1530410"/>
                  <a:pt x="50800" y="1507444"/>
                </a:cubicBezTo>
                <a:cubicBezTo>
                  <a:pt x="62629" y="1490883"/>
                  <a:pt x="71638" y="1472278"/>
                  <a:pt x="84666" y="1456644"/>
                </a:cubicBezTo>
                <a:cubicBezTo>
                  <a:pt x="99997" y="1438247"/>
                  <a:pt x="120135" y="1424241"/>
                  <a:pt x="135466" y="1405844"/>
                </a:cubicBezTo>
                <a:cubicBezTo>
                  <a:pt x="148495" y="1390210"/>
                  <a:pt x="154942" y="1369435"/>
                  <a:pt x="169333" y="1355044"/>
                </a:cubicBezTo>
                <a:cubicBezTo>
                  <a:pt x="193265" y="1331112"/>
                  <a:pt x="261307" y="1300591"/>
                  <a:pt x="287866" y="1287311"/>
                </a:cubicBezTo>
                <a:cubicBezTo>
                  <a:pt x="370378" y="1163545"/>
                  <a:pt x="260562" y="1310065"/>
                  <a:pt x="389466" y="1202644"/>
                </a:cubicBezTo>
                <a:cubicBezTo>
                  <a:pt x="405100" y="1189615"/>
                  <a:pt x="408942" y="1166235"/>
                  <a:pt x="423333" y="1151844"/>
                </a:cubicBezTo>
                <a:cubicBezTo>
                  <a:pt x="437724" y="1137454"/>
                  <a:pt x="457573" y="1129807"/>
                  <a:pt x="474133" y="1117978"/>
                </a:cubicBezTo>
                <a:cubicBezTo>
                  <a:pt x="523688" y="1082582"/>
                  <a:pt x="591563" y="1025395"/>
                  <a:pt x="643466" y="999444"/>
                </a:cubicBezTo>
                <a:cubicBezTo>
                  <a:pt x="688622" y="976866"/>
                  <a:pt x="738545" y="962002"/>
                  <a:pt x="778933" y="931711"/>
                </a:cubicBezTo>
                <a:cubicBezTo>
                  <a:pt x="970809" y="787804"/>
                  <a:pt x="728448" y="963264"/>
                  <a:pt x="914400" y="847044"/>
                </a:cubicBezTo>
                <a:cubicBezTo>
                  <a:pt x="973485" y="810116"/>
                  <a:pt x="976627" y="793090"/>
                  <a:pt x="1032933" y="762378"/>
                </a:cubicBezTo>
                <a:cubicBezTo>
                  <a:pt x="1077254" y="738203"/>
                  <a:pt x="1123244" y="717222"/>
                  <a:pt x="1168400" y="694644"/>
                </a:cubicBezTo>
                <a:cubicBezTo>
                  <a:pt x="1190978" y="683355"/>
                  <a:pt x="1212186" y="668760"/>
                  <a:pt x="1236133" y="660778"/>
                </a:cubicBezTo>
                <a:cubicBezTo>
                  <a:pt x="1359811" y="619552"/>
                  <a:pt x="1303100" y="635569"/>
                  <a:pt x="1405466" y="609978"/>
                </a:cubicBezTo>
                <a:cubicBezTo>
                  <a:pt x="1422399" y="598689"/>
                  <a:pt x="1437140" y="583066"/>
                  <a:pt x="1456266" y="576111"/>
                </a:cubicBezTo>
                <a:cubicBezTo>
                  <a:pt x="1500009" y="560204"/>
                  <a:pt x="1591733" y="542244"/>
                  <a:pt x="1591733" y="542244"/>
                </a:cubicBezTo>
                <a:cubicBezTo>
                  <a:pt x="1608666" y="530955"/>
                  <a:pt x="1623936" y="516643"/>
                  <a:pt x="1642533" y="508378"/>
                </a:cubicBezTo>
                <a:cubicBezTo>
                  <a:pt x="1675155" y="493879"/>
                  <a:pt x="1710266" y="485800"/>
                  <a:pt x="1744133" y="474511"/>
                </a:cubicBezTo>
                <a:lnTo>
                  <a:pt x="1845733" y="440644"/>
                </a:lnTo>
                <a:cubicBezTo>
                  <a:pt x="1862666" y="435000"/>
                  <a:pt x="1880568" y="431694"/>
                  <a:pt x="1896533" y="423711"/>
                </a:cubicBezTo>
                <a:cubicBezTo>
                  <a:pt x="1919111" y="412422"/>
                  <a:pt x="1940829" y="399219"/>
                  <a:pt x="1964266" y="389844"/>
                </a:cubicBezTo>
                <a:cubicBezTo>
                  <a:pt x="1997411" y="376586"/>
                  <a:pt x="2065866" y="355978"/>
                  <a:pt x="2065866" y="355978"/>
                </a:cubicBezTo>
                <a:cubicBezTo>
                  <a:pt x="2211452" y="258920"/>
                  <a:pt x="2027252" y="375285"/>
                  <a:pt x="2167466" y="305178"/>
                </a:cubicBezTo>
                <a:cubicBezTo>
                  <a:pt x="2185669" y="296077"/>
                  <a:pt x="2199140" y="278266"/>
                  <a:pt x="2218266" y="271311"/>
                </a:cubicBezTo>
                <a:cubicBezTo>
                  <a:pt x="2320046" y="234300"/>
                  <a:pt x="2398916" y="232424"/>
                  <a:pt x="2506133" y="220511"/>
                </a:cubicBezTo>
                <a:cubicBezTo>
                  <a:pt x="2528711" y="214867"/>
                  <a:pt x="2551148" y="208627"/>
                  <a:pt x="2573866" y="203578"/>
                </a:cubicBezTo>
                <a:cubicBezTo>
                  <a:pt x="2601962" y="197334"/>
                  <a:pt x="2630766" y="194217"/>
                  <a:pt x="2658533" y="186644"/>
                </a:cubicBezTo>
                <a:cubicBezTo>
                  <a:pt x="2692974" y="177251"/>
                  <a:pt x="2726266" y="164067"/>
                  <a:pt x="2760133" y="152778"/>
                </a:cubicBezTo>
                <a:lnTo>
                  <a:pt x="2810933" y="135844"/>
                </a:lnTo>
                <a:lnTo>
                  <a:pt x="2861733" y="118911"/>
                </a:lnTo>
                <a:cubicBezTo>
                  <a:pt x="2827866" y="107622"/>
                  <a:pt x="2794766" y="93702"/>
                  <a:pt x="2760133" y="85044"/>
                </a:cubicBezTo>
                <a:cubicBezTo>
                  <a:pt x="2737555" y="79400"/>
                  <a:pt x="2714691" y="74798"/>
                  <a:pt x="2692400" y="68111"/>
                </a:cubicBezTo>
                <a:cubicBezTo>
                  <a:pt x="2486276" y="6274"/>
                  <a:pt x="2679181" y="56339"/>
                  <a:pt x="2523066" y="17311"/>
                </a:cubicBezTo>
                <a:cubicBezTo>
                  <a:pt x="2609624" y="-11541"/>
                  <a:pt x="2540258" y="-3271"/>
                  <a:pt x="2624666" y="34244"/>
                </a:cubicBezTo>
                <a:cubicBezTo>
                  <a:pt x="2657288" y="48743"/>
                  <a:pt x="2726266" y="68111"/>
                  <a:pt x="2726266" y="68111"/>
                </a:cubicBezTo>
                <a:cubicBezTo>
                  <a:pt x="2743199" y="79400"/>
                  <a:pt x="2758469" y="93713"/>
                  <a:pt x="2777066" y="101978"/>
                </a:cubicBezTo>
                <a:cubicBezTo>
                  <a:pt x="2809688" y="116476"/>
                  <a:pt x="2878666" y="135844"/>
                  <a:pt x="2878666" y="135844"/>
                </a:cubicBezTo>
                <a:cubicBezTo>
                  <a:pt x="2873022" y="152777"/>
                  <a:pt x="2870589" y="171146"/>
                  <a:pt x="2861733" y="186644"/>
                </a:cubicBezTo>
                <a:cubicBezTo>
                  <a:pt x="2803734" y="288144"/>
                  <a:pt x="2824806" y="222026"/>
                  <a:pt x="2760133" y="305178"/>
                </a:cubicBezTo>
                <a:cubicBezTo>
                  <a:pt x="2735144" y="337307"/>
                  <a:pt x="2692400" y="406778"/>
                  <a:pt x="2692400" y="406778"/>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917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548402" y="770777"/>
            <a:ext cx="5549341" cy="5549341"/>
          </a:xfrm>
          <a:prstGeom prst="rect">
            <a:avLst/>
          </a:prstGeom>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Art of Computer </a:t>
            </a:r>
            <a:r>
              <a:rPr lang="en-US" sz="4000" b="1" i="1" dirty="0">
                <a:solidFill>
                  <a:schemeClr val="tx1"/>
                </a:solidFill>
                <a:latin typeface="Century Gothic"/>
                <a:cs typeface="Century Gothic"/>
              </a:rPr>
              <a:t>Science</a:t>
            </a:r>
          </a:p>
        </p:txBody>
      </p:sp>
    </p:spTree>
    <p:extLst>
      <p:ext uri="{BB962C8B-B14F-4D97-AF65-F5344CB8AC3E}">
        <p14:creationId xmlns:p14="http://schemas.microsoft.com/office/powerpoint/2010/main" val="2057168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0" y="965200"/>
            <a:ext cx="9011352" cy="5639362"/>
          </a:xfrm>
          <a:prstGeom prst="rect">
            <a:avLst/>
          </a:prstGeom>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Strive for Everyone to Succeed</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304112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52400" y="6477060"/>
            <a:ext cx="3733800" cy="365125"/>
          </a:xfrm>
        </p:spPr>
        <p:txBody>
          <a:bodyPr/>
          <a:lstStyle/>
          <a:p>
            <a:fld id="{B11D738E-8962-435F-8C43-147B8DD7E819}" type="datetime1">
              <a:rPr lang="en-US" smtClean="0"/>
              <a:t>1/7/19</a:t>
            </a:fld>
            <a:endParaRPr lang="en-US"/>
          </a:p>
        </p:txBody>
      </p:sp>
      <p:sp>
        <p:nvSpPr>
          <p:cNvPr id="5" name="Footer Placeholder 4"/>
          <p:cNvSpPr>
            <a:spLocks noGrp="1"/>
          </p:cNvSpPr>
          <p:nvPr>
            <p:ph type="ftr" sz="quarter" idx="11"/>
          </p:nvPr>
        </p:nvSpPr>
        <p:spPr/>
        <p:txBody>
          <a:bodyPr/>
          <a:lstStyle/>
          <a:p>
            <a:r>
              <a:rPr lang="en-US"/>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pPr/>
              <a:t>34</a:t>
            </a:fld>
            <a:endParaRPr lang="en-US"/>
          </a:p>
        </p:txBody>
      </p:sp>
      <p:pic>
        <p:nvPicPr>
          <p:cNvPr id="28678" name="Picture 6" descr="http://users.ox.ac.uk/~pemb2247/images/Cliff%20diving%201,%20Dubrovnik.JPG"/>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4617" y="-114301"/>
            <a:ext cx="9301017" cy="708844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Lets Get Started</a:t>
            </a:r>
          </a:p>
        </p:txBody>
      </p:sp>
    </p:spTree>
    <p:extLst>
      <p:ext uri="{BB962C8B-B14F-4D97-AF65-F5344CB8AC3E}">
        <p14:creationId xmlns:p14="http://schemas.microsoft.com/office/powerpoint/2010/main" val="137664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6169" y="2346404"/>
            <a:ext cx="2387600" cy="2400300"/>
          </a:xfrm>
          <a:prstGeom prst="rect">
            <a:avLst/>
          </a:prstGeom>
        </p:spPr>
      </p:pic>
      <p:sp>
        <p:nvSpPr>
          <p:cNvPr id="3" name="Rounded Rectangular Callout 2"/>
          <p:cNvSpPr/>
          <p:nvPr/>
        </p:nvSpPr>
        <p:spPr>
          <a:xfrm>
            <a:off x="4245791" y="3061768"/>
            <a:ext cx="2711143" cy="940247"/>
          </a:xfrm>
          <a:prstGeom prst="wedgeRoundRectCallout">
            <a:avLst>
              <a:gd name="adj1" fmla="val -63050"/>
              <a:gd name="adj2" fmla="val -430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a:t>Good morning</a:t>
            </a:r>
            <a:endParaRPr lang="en-US" sz="2800" dirty="0"/>
          </a:p>
        </p:txBody>
      </p:sp>
      <p:pic>
        <p:nvPicPr>
          <p:cNvPr id="55" name="Picture 22" descr="Patti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58454" y="1032483"/>
            <a:ext cx="2066433" cy="215325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9"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Meet </a:t>
            </a:r>
            <a:r>
              <a:rPr lang="en-US" sz="4000" b="1" dirty="0" err="1">
                <a:solidFill>
                  <a:schemeClr val="tx1"/>
                </a:solidFill>
                <a:latin typeface="Century Gothic"/>
                <a:cs typeface="Century Gothic"/>
              </a:rPr>
              <a:t>Karel</a:t>
            </a:r>
            <a:r>
              <a:rPr lang="en-US" sz="4000" b="1" dirty="0">
                <a:solidFill>
                  <a:schemeClr val="tx1"/>
                </a:solidFill>
                <a:latin typeface="Century Gothic"/>
                <a:cs typeface="Century Gothic"/>
              </a:rPr>
              <a:t> the Robot</a:t>
            </a:r>
          </a:p>
        </p:txBody>
      </p:sp>
    </p:spTree>
    <p:extLst>
      <p:ext uri="{BB962C8B-B14F-4D97-AF65-F5344CB8AC3E}">
        <p14:creationId xmlns:p14="http://schemas.microsoft.com/office/powerpoint/2010/main" val="288478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766169" y="2346404"/>
            <a:ext cx="2387600" cy="2400300"/>
          </a:xfrm>
          <a:prstGeom prst="rect">
            <a:avLst/>
          </a:prstGeom>
        </p:spPr>
      </p:pic>
      <p:sp>
        <p:nvSpPr>
          <p:cNvPr id="3" name="Rounded Rectangular Callout 2"/>
          <p:cNvSpPr/>
          <p:nvPr/>
        </p:nvSpPr>
        <p:spPr>
          <a:xfrm>
            <a:off x="4445297" y="2694707"/>
            <a:ext cx="2711143" cy="1580257"/>
          </a:xfrm>
          <a:prstGeom prst="wedgeRoundRectCallout">
            <a:avLst>
              <a:gd name="adj1" fmla="val -64451"/>
              <a:gd name="adj2" fmla="val 268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t>s</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27339" y="2782289"/>
            <a:ext cx="1895273" cy="1421455"/>
          </a:xfrm>
          <a:prstGeom prst="rect">
            <a:avLst/>
          </a:prstGeom>
        </p:spPr>
      </p:pic>
      <p:sp>
        <p:nvSpPr>
          <p:cNvPr id="4" name="Title 3"/>
          <p:cNvSpPr>
            <a:spLocks noGrp="1"/>
          </p:cNvSpPr>
          <p:nvPr>
            <p:ph type="title"/>
          </p:nvPr>
        </p:nvSpPr>
        <p:spPr/>
        <p:txBody>
          <a:bodyPr/>
          <a:lstStyle/>
          <a:p>
            <a:endParaRPr lang="en-US"/>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entury Gothic"/>
                <a:cs typeface="Century Gothic"/>
              </a:rPr>
              <a:t>Karel</a:t>
            </a:r>
            <a:r>
              <a:rPr lang="en-US" sz="4000" b="1" dirty="0">
                <a:solidFill>
                  <a:schemeClr val="tx1"/>
                </a:solidFill>
                <a:latin typeface="Century Gothic"/>
                <a:cs typeface="Century Gothic"/>
              </a:rPr>
              <a:t> Speaks Java</a:t>
            </a:r>
          </a:p>
        </p:txBody>
      </p:sp>
    </p:spTree>
    <p:extLst>
      <p:ext uri="{BB962C8B-B14F-4D97-AF65-F5344CB8AC3E}">
        <p14:creationId xmlns:p14="http://schemas.microsoft.com/office/powerpoint/2010/main" val="4071986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Why Java?</a:t>
            </a:r>
          </a:p>
        </p:txBody>
      </p:sp>
      <p:sp>
        <p:nvSpPr>
          <p:cNvPr id="5" name="Rectangle 4"/>
          <p:cNvSpPr/>
          <p:nvPr/>
        </p:nvSpPr>
        <p:spPr>
          <a:xfrm>
            <a:off x="1" y="6483927"/>
            <a:ext cx="9143999" cy="369332"/>
          </a:xfrm>
          <a:prstGeom prst="rect">
            <a:avLst/>
          </a:prstGeom>
          <a:solidFill>
            <a:schemeClr val="bg1"/>
          </a:solidFill>
        </p:spPr>
        <p:txBody>
          <a:bodyPr wrap="square">
            <a:spAutoFit/>
          </a:bodyPr>
          <a:lstStyle/>
          <a:p>
            <a:pPr algn="ctr"/>
            <a:r>
              <a:rPr lang="en-US" dirty="0"/>
              <a:t>http://</a:t>
            </a:r>
            <a:r>
              <a:rPr lang="en-US" dirty="0" err="1"/>
              <a:t>www.codingdojo.com</a:t>
            </a:r>
            <a:r>
              <a:rPr lang="en-US" dirty="0"/>
              <a:t>/blog/7-most-in-demand-programming-languages-of-2018/</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3820" y="910283"/>
            <a:ext cx="5431906" cy="3009844"/>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25342" y="4123112"/>
            <a:ext cx="2028368" cy="2186130"/>
          </a:xfrm>
          <a:prstGeom prst="rect">
            <a:avLst/>
          </a:prstGeom>
        </p:spPr>
      </p:pic>
      <p:sp>
        <p:nvSpPr>
          <p:cNvPr id="10" name="Oval 9"/>
          <p:cNvSpPr/>
          <p:nvPr/>
        </p:nvSpPr>
        <p:spPr>
          <a:xfrm>
            <a:off x="1246911" y="1413164"/>
            <a:ext cx="964276" cy="964276"/>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1</a:t>
            </a:r>
          </a:p>
        </p:txBody>
      </p:sp>
      <p:sp>
        <p:nvSpPr>
          <p:cNvPr id="11" name="Oval 10"/>
          <p:cNvSpPr/>
          <p:nvPr/>
        </p:nvSpPr>
        <p:spPr>
          <a:xfrm>
            <a:off x="1246911" y="4541520"/>
            <a:ext cx="964276" cy="964276"/>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2</a:t>
            </a:r>
          </a:p>
        </p:txBody>
      </p:sp>
      <p:pic>
        <p:nvPicPr>
          <p:cNvPr id="3" name="Picture 2">
            <a:extLst>
              <a:ext uri="{FF2B5EF4-FFF2-40B4-BE49-F238E27FC236}">
                <a16:creationId xmlns:a16="http://schemas.microsoft.com/office/drawing/2014/main" id="{A6D8553D-5E7A-2348-BDF2-5DF7ACD9309F}"/>
              </a:ext>
            </a:extLst>
          </p:cNvPr>
          <p:cNvPicPr>
            <a:picLocks noChangeAspect="1"/>
          </p:cNvPicPr>
          <p:nvPr/>
        </p:nvPicPr>
        <p:blipFill>
          <a:blip r:embed="rId5"/>
          <a:stretch>
            <a:fillRect/>
          </a:stretch>
        </p:blipFill>
        <p:spPr>
          <a:xfrm>
            <a:off x="6518729" y="2906486"/>
            <a:ext cx="1287812" cy="664028"/>
          </a:xfrm>
          <a:prstGeom prst="rect">
            <a:avLst/>
          </a:prstGeom>
        </p:spPr>
      </p:pic>
    </p:spTree>
    <p:extLst>
      <p:ext uri="{BB962C8B-B14F-4D97-AF65-F5344CB8AC3E}">
        <p14:creationId xmlns:p14="http://schemas.microsoft.com/office/powerpoint/2010/main" val="522407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5"/>
          <p:cNvSpPr>
            <a:spLocks noChangeArrowheads="1"/>
          </p:cNvSpPr>
          <p:nvPr/>
        </p:nvSpPr>
        <p:spPr bwMode="auto">
          <a:xfrm>
            <a:off x="955080" y="2140812"/>
            <a:ext cx="4897437"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Text Box 6"/>
          <p:cNvSpPr txBox="1">
            <a:spLocks noChangeArrowheads="1"/>
          </p:cNvSpPr>
          <p:nvPr/>
        </p:nvSpPr>
        <p:spPr bwMode="auto">
          <a:xfrm>
            <a:off x="1259880" y="44093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68" name="Line 7"/>
          <p:cNvSpPr>
            <a:spLocks noChangeShapeType="1"/>
          </p:cNvSpPr>
          <p:nvPr/>
        </p:nvSpPr>
        <p:spPr bwMode="auto">
          <a:xfrm>
            <a:off x="942380" y="4098199"/>
            <a:ext cx="10017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Line 8"/>
          <p:cNvSpPr>
            <a:spLocks noChangeShapeType="1"/>
          </p:cNvSpPr>
          <p:nvPr/>
        </p:nvSpPr>
        <p:spPr bwMode="auto">
          <a:xfrm rot="16200000">
            <a:off x="1437680" y="45807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 name="Line 13"/>
          <p:cNvSpPr>
            <a:spLocks noChangeShapeType="1"/>
          </p:cNvSpPr>
          <p:nvPr/>
        </p:nvSpPr>
        <p:spPr bwMode="auto">
          <a:xfrm>
            <a:off x="1921867" y="4098199"/>
            <a:ext cx="1001713"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 name="Line 14"/>
          <p:cNvSpPr>
            <a:spLocks noChangeShapeType="1"/>
          </p:cNvSpPr>
          <p:nvPr/>
        </p:nvSpPr>
        <p:spPr bwMode="auto">
          <a:xfrm rot="16200000">
            <a:off x="2417167" y="45807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 name="Line 15"/>
          <p:cNvSpPr>
            <a:spLocks noChangeShapeType="1"/>
          </p:cNvSpPr>
          <p:nvPr/>
        </p:nvSpPr>
        <p:spPr bwMode="auto">
          <a:xfrm>
            <a:off x="2901355" y="4098199"/>
            <a:ext cx="10017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Line 16"/>
          <p:cNvSpPr>
            <a:spLocks noChangeShapeType="1"/>
          </p:cNvSpPr>
          <p:nvPr/>
        </p:nvSpPr>
        <p:spPr bwMode="auto">
          <a:xfrm rot="16200000">
            <a:off x="3396655" y="45807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Line 17"/>
          <p:cNvSpPr>
            <a:spLocks noChangeShapeType="1"/>
          </p:cNvSpPr>
          <p:nvPr/>
        </p:nvSpPr>
        <p:spPr bwMode="auto">
          <a:xfrm>
            <a:off x="3880842" y="4098199"/>
            <a:ext cx="1001713"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Line 18"/>
          <p:cNvSpPr>
            <a:spLocks noChangeShapeType="1"/>
          </p:cNvSpPr>
          <p:nvPr/>
        </p:nvSpPr>
        <p:spPr bwMode="auto">
          <a:xfrm rot="16200000">
            <a:off x="4376142" y="45807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Line 19"/>
          <p:cNvSpPr>
            <a:spLocks noChangeShapeType="1"/>
          </p:cNvSpPr>
          <p:nvPr/>
        </p:nvSpPr>
        <p:spPr bwMode="auto">
          <a:xfrm>
            <a:off x="4860330" y="4098199"/>
            <a:ext cx="10017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Text Box 23"/>
          <p:cNvSpPr txBox="1">
            <a:spLocks noChangeArrowheads="1"/>
          </p:cNvSpPr>
          <p:nvPr/>
        </p:nvSpPr>
        <p:spPr bwMode="auto">
          <a:xfrm>
            <a:off x="2237780" y="44093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78" name="Text Box 24"/>
          <p:cNvSpPr txBox="1">
            <a:spLocks noChangeArrowheads="1"/>
          </p:cNvSpPr>
          <p:nvPr/>
        </p:nvSpPr>
        <p:spPr bwMode="auto">
          <a:xfrm>
            <a:off x="3215680" y="44093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79" name="Text Box 25"/>
          <p:cNvSpPr txBox="1">
            <a:spLocks noChangeArrowheads="1"/>
          </p:cNvSpPr>
          <p:nvPr/>
        </p:nvSpPr>
        <p:spPr bwMode="auto">
          <a:xfrm>
            <a:off x="4193580" y="44093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0" name="Text Box 26"/>
          <p:cNvSpPr txBox="1">
            <a:spLocks noChangeArrowheads="1"/>
          </p:cNvSpPr>
          <p:nvPr/>
        </p:nvSpPr>
        <p:spPr bwMode="auto">
          <a:xfrm>
            <a:off x="5171480" y="44093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1" name="Text Box 27"/>
          <p:cNvSpPr txBox="1">
            <a:spLocks noChangeArrowheads="1"/>
          </p:cNvSpPr>
          <p:nvPr/>
        </p:nvSpPr>
        <p:spPr bwMode="auto">
          <a:xfrm>
            <a:off x="1259880" y="34314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2" name="Line 28"/>
          <p:cNvSpPr>
            <a:spLocks noChangeShapeType="1"/>
          </p:cNvSpPr>
          <p:nvPr/>
        </p:nvSpPr>
        <p:spPr bwMode="auto">
          <a:xfrm>
            <a:off x="942380" y="3120299"/>
            <a:ext cx="10017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Line 29"/>
          <p:cNvSpPr>
            <a:spLocks noChangeShapeType="1"/>
          </p:cNvSpPr>
          <p:nvPr/>
        </p:nvSpPr>
        <p:spPr bwMode="auto">
          <a:xfrm rot="16200000">
            <a:off x="1437680" y="36028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 name="Line 30"/>
          <p:cNvSpPr>
            <a:spLocks noChangeShapeType="1"/>
          </p:cNvSpPr>
          <p:nvPr/>
        </p:nvSpPr>
        <p:spPr bwMode="auto">
          <a:xfrm>
            <a:off x="1921867" y="3120299"/>
            <a:ext cx="1001713"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5" name="Line 31"/>
          <p:cNvSpPr>
            <a:spLocks noChangeShapeType="1"/>
          </p:cNvSpPr>
          <p:nvPr/>
        </p:nvSpPr>
        <p:spPr bwMode="auto">
          <a:xfrm rot="16200000">
            <a:off x="2417167" y="36028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Line 32"/>
          <p:cNvSpPr>
            <a:spLocks noChangeShapeType="1"/>
          </p:cNvSpPr>
          <p:nvPr/>
        </p:nvSpPr>
        <p:spPr bwMode="auto">
          <a:xfrm>
            <a:off x="2901355" y="3120299"/>
            <a:ext cx="10017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 name="Line 33"/>
          <p:cNvSpPr>
            <a:spLocks noChangeShapeType="1"/>
          </p:cNvSpPr>
          <p:nvPr/>
        </p:nvSpPr>
        <p:spPr bwMode="auto">
          <a:xfrm rot="16200000">
            <a:off x="3396655" y="36028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 name="Line 34"/>
          <p:cNvSpPr>
            <a:spLocks noChangeShapeType="1"/>
          </p:cNvSpPr>
          <p:nvPr/>
        </p:nvSpPr>
        <p:spPr bwMode="auto">
          <a:xfrm>
            <a:off x="3880842" y="3120299"/>
            <a:ext cx="1001713"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 name="Line 35"/>
          <p:cNvSpPr>
            <a:spLocks noChangeShapeType="1"/>
          </p:cNvSpPr>
          <p:nvPr/>
        </p:nvSpPr>
        <p:spPr bwMode="auto">
          <a:xfrm rot="16200000">
            <a:off x="4376142" y="36028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0" name="Line 36"/>
          <p:cNvSpPr>
            <a:spLocks noChangeShapeType="1"/>
          </p:cNvSpPr>
          <p:nvPr/>
        </p:nvSpPr>
        <p:spPr bwMode="auto">
          <a:xfrm>
            <a:off x="4860330" y="3120299"/>
            <a:ext cx="100171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1" name="Text Box 38"/>
          <p:cNvSpPr txBox="1">
            <a:spLocks noChangeArrowheads="1"/>
          </p:cNvSpPr>
          <p:nvPr/>
        </p:nvSpPr>
        <p:spPr bwMode="auto">
          <a:xfrm>
            <a:off x="2237780" y="34314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2" name="Text Box 39"/>
          <p:cNvSpPr txBox="1">
            <a:spLocks noChangeArrowheads="1"/>
          </p:cNvSpPr>
          <p:nvPr/>
        </p:nvSpPr>
        <p:spPr bwMode="auto">
          <a:xfrm>
            <a:off x="3215680" y="34314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3" name="Text Box 40"/>
          <p:cNvSpPr txBox="1">
            <a:spLocks noChangeArrowheads="1"/>
          </p:cNvSpPr>
          <p:nvPr/>
        </p:nvSpPr>
        <p:spPr bwMode="auto">
          <a:xfrm>
            <a:off x="4193580" y="34314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4" name="Text Box 41"/>
          <p:cNvSpPr txBox="1">
            <a:spLocks noChangeArrowheads="1"/>
          </p:cNvSpPr>
          <p:nvPr/>
        </p:nvSpPr>
        <p:spPr bwMode="auto">
          <a:xfrm>
            <a:off x="5171480" y="34314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5" name="Text Box 42"/>
          <p:cNvSpPr txBox="1">
            <a:spLocks noChangeArrowheads="1"/>
          </p:cNvSpPr>
          <p:nvPr/>
        </p:nvSpPr>
        <p:spPr bwMode="auto">
          <a:xfrm>
            <a:off x="1259880" y="24535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6" name="Line 44"/>
          <p:cNvSpPr>
            <a:spLocks noChangeShapeType="1"/>
          </p:cNvSpPr>
          <p:nvPr/>
        </p:nvSpPr>
        <p:spPr bwMode="auto">
          <a:xfrm rot="16200000">
            <a:off x="1437680" y="26249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 name="Line 46"/>
          <p:cNvSpPr>
            <a:spLocks noChangeShapeType="1"/>
          </p:cNvSpPr>
          <p:nvPr/>
        </p:nvSpPr>
        <p:spPr bwMode="auto">
          <a:xfrm rot="16200000">
            <a:off x="2417167" y="26249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 name="Line 48"/>
          <p:cNvSpPr>
            <a:spLocks noChangeShapeType="1"/>
          </p:cNvSpPr>
          <p:nvPr/>
        </p:nvSpPr>
        <p:spPr bwMode="auto">
          <a:xfrm rot="16200000">
            <a:off x="3396655" y="26249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9" name="Line 50"/>
          <p:cNvSpPr>
            <a:spLocks noChangeShapeType="1"/>
          </p:cNvSpPr>
          <p:nvPr/>
        </p:nvSpPr>
        <p:spPr bwMode="auto">
          <a:xfrm rot="16200000">
            <a:off x="4376142" y="2624999"/>
            <a:ext cx="9906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0" name="Text Box 53"/>
          <p:cNvSpPr txBox="1">
            <a:spLocks noChangeArrowheads="1"/>
          </p:cNvSpPr>
          <p:nvPr/>
        </p:nvSpPr>
        <p:spPr bwMode="auto">
          <a:xfrm>
            <a:off x="2237780" y="24535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1" name="Text Box 54"/>
          <p:cNvSpPr txBox="1">
            <a:spLocks noChangeArrowheads="1"/>
          </p:cNvSpPr>
          <p:nvPr/>
        </p:nvSpPr>
        <p:spPr bwMode="auto">
          <a:xfrm>
            <a:off x="3215680" y="24535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2" name="Text Box 55"/>
          <p:cNvSpPr txBox="1">
            <a:spLocks noChangeArrowheads="1"/>
          </p:cNvSpPr>
          <p:nvPr/>
        </p:nvSpPr>
        <p:spPr bwMode="auto">
          <a:xfrm>
            <a:off x="4193580" y="24535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3" name="Text Box 56"/>
          <p:cNvSpPr txBox="1">
            <a:spLocks noChangeArrowheads="1"/>
          </p:cNvSpPr>
          <p:nvPr/>
        </p:nvSpPr>
        <p:spPr bwMode="auto">
          <a:xfrm>
            <a:off x="5171480" y="2453549"/>
            <a:ext cx="3810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4" name="Text Box 72"/>
          <p:cNvSpPr txBox="1">
            <a:spLocks noChangeArrowheads="1"/>
          </p:cNvSpPr>
          <p:nvPr/>
        </p:nvSpPr>
        <p:spPr bwMode="auto">
          <a:xfrm>
            <a:off x="642342" y="4415699"/>
            <a:ext cx="3048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1</a:t>
            </a:r>
            <a:endParaRPr lang="en-US" sz="1400"/>
          </a:p>
        </p:txBody>
      </p:sp>
      <p:sp>
        <p:nvSpPr>
          <p:cNvPr id="105" name="Text Box 73"/>
          <p:cNvSpPr txBox="1">
            <a:spLocks noChangeArrowheads="1"/>
          </p:cNvSpPr>
          <p:nvPr/>
        </p:nvSpPr>
        <p:spPr bwMode="auto">
          <a:xfrm>
            <a:off x="642342" y="3437799"/>
            <a:ext cx="3048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106" name="Text Box 74"/>
          <p:cNvSpPr txBox="1">
            <a:spLocks noChangeArrowheads="1"/>
          </p:cNvSpPr>
          <p:nvPr/>
        </p:nvSpPr>
        <p:spPr bwMode="auto">
          <a:xfrm>
            <a:off x="642342" y="2447199"/>
            <a:ext cx="3048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107" name="Text Box 75"/>
          <p:cNvSpPr txBox="1">
            <a:spLocks noChangeArrowheads="1"/>
          </p:cNvSpPr>
          <p:nvPr/>
        </p:nvSpPr>
        <p:spPr bwMode="auto">
          <a:xfrm>
            <a:off x="959842" y="5057049"/>
            <a:ext cx="97631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108" name="Text Box 76"/>
          <p:cNvSpPr txBox="1">
            <a:spLocks noChangeArrowheads="1"/>
          </p:cNvSpPr>
          <p:nvPr/>
        </p:nvSpPr>
        <p:spPr bwMode="auto">
          <a:xfrm>
            <a:off x="1926630" y="5063399"/>
            <a:ext cx="9763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109" name="Text Box 77"/>
          <p:cNvSpPr txBox="1">
            <a:spLocks noChangeArrowheads="1"/>
          </p:cNvSpPr>
          <p:nvPr/>
        </p:nvSpPr>
        <p:spPr bwMode="auto">
          <a:xfrm>
            <a:off x="2906117" y="5069749"/>
            <a:ext cx="97631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110" name="Text Box 78"/>
          <p:cNvSpPr txBox="1">
            <a:spLocks noChangeArrowheads="1"/>
          </p:cNvSpPr>
          <p:nvPr/>
        </p:nvSpPr>
        <p:spPr bwMode="auto">
          <a:xfrm>
            <a:off x="3885605" y="5076099"/>
            <a:ext cx="9763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sp>
        <p:nvSpPr>
          <p:cNvPr id="111" name="Text Box 79"/>
          <p:cNvSpPr txBox="1">
            <a:spLocks noChangeArrowheads="1"/>
          </p:cNvSpPr>
          <p:nvPr/>
        </p:nvSpPr>
        <p:spPr bwMode="auto">
          <a:xfrm>
            <a:off x="4865092" y="5082449"/>
            <a:ext cx="97631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5</a:t>
            </a:r>
            <a:endParaRPr lang="en-US" sz="1400"/>
          </a:p>
        </p:txBody>
      </p:sp>
      <p:pic>
        <p:nvPicPr>
          <p:cNvPr id="112" name="Picture 1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157" y="4182270"/>
            <a:ext cx="837100" cy="84155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789379" y="2743281"/>
            <a:ext cx="1709215" cy="1772419"/>
          </a:xfrm>
          <a:prstGeom prst="rect">
            <a:avLst/>
          </a:prstGeom>
        </p:spPr>
      </p:pic>
      <p:sp>
        <p:nvSpPr>
          <p:cNvPr id="7" name="TextBox 6"/>
          <p:cNvSpPr txBox="1"/>
          <p:nvPr/>
        </p:nvSpPr>
        <p:spPr>
          <a:xfrm>
            <a:off x="7169517" y="2257877"/>
            <a:ext cx="917739" cy="461665"/>
          </a:xfrm>
          <a:prstGeom prst="rect">
            <a:avLst/>
          </a:prstGeom>
          <a:solidFill>
            <a:schemeClr val="bg1"/>
          </a:solidFill>
        </p:spPr>
        <p:txBody>
          <a:bodyPr wrap="none" rtlCol="0">
            <a:spAutoFit/>
          </a:bodyPr>
          <a:lstStyle/>
          <a:p>
            <a:r>
              <a:rPr lang="en-US" sz="2400" dirty="0"/>
              <a:t>North</a:t>
            </a:r>
          </a:p>
        </p:txBody>
      </p:sp>
      <p:sp>
        <p:nvSpPr>
          <p:cNvPr id="116" name="TextBox 115"/>
          <p:cNvSpPr txBox="1"/>
          <p:nvPr/>
        </p:nvSpPr>
        <p:spPr>
          <a:xfrm>
            <a:off x="7169517" y="4515700"/>
            <a:ext cx="914884" cy="461665"/>
          </a:xfrm>
          <a:prstGeom prst="rect">
            <a:avLst/>
          </a:prstGeom>
          <a:solidFill>
            <a:schemeClr val="bg1"/>
          </a:solidFill>
        </p:spPr>
        <p:txBody>
          <a:bodyPr wrap="none" rtlCol="0">
            <a:spAutoFit/>
          </a:bodyPr>
          <a:lstStyle/>
          <a:p>
            <a:r>
              <a:rPr lang="en-US" sz="2400" dirty="0"/>
              <a:t>South</a:t>
            </a:r>
          </a:p>
        </p:txBody>
      </p:sp>
      <p:sp>
        <p:nvSpPr>
          <p:cNvPr id="117" name="TextBox 116"/>
          <p:cNvSpPr txBox="1"/>
          <p:nvPr/>
        </p:nvSpPr>
        <p:spPr>
          <a:xfrm>
            <a:off x="6086630" y="3361276"/>
            <a:ext cx="835084" cy="461665"/>
          </a:xfrm>
          <a:prstGeom prst="rect">
            <a:avLst/>
          </a:prstGeom>
          <a:noFill/>
        </p:spPr>
        <p:txBody>
          <a:bodyPr wrap="none" rtlCol="0">
            <a:spAutoFit/>
          </a:bodyPr>
          <a:lstStyle/>
          <a:p>
            <a:r>
              <a:rPr lang="en-US" sz="2400" dirty="0"/>
              <a:t>West</a:t>
            </a:r>
          </a:p>
        </p:txBody>
      </p:sp>
      <p:sp>
        <p:nvSpPr>
          <p:cNvPr id="118" name="TextBox 117"/>
          <p:cNvSpPr txBox="1"/>
          <p:nvPr/>
        </p:nvSpPr>
        <p:spPr>
          <a:xfrm>
            <a:off x="8399256" y="3377818"/>
            <a:ext cx="705842" cy="461665"/>
          </a:xfrm>
          <a:prstGeom prst="rect">
            <a:avLst/>
          </a:prstGeom>
          <a:noFill/>
        </p:spPr>
        <p:txBody>
          <a:bodyPr wrap="none" rtlCol="0">
            <a:spAutoFit/>
          </a:bodyPr>
          <a:lstStyle/>
          <a:p>
            <a:r>
              <a:rPr lang="en-US" sz="2400" dirty="0"/>
              <a:t>East</a:t>
            </a:r>
          </a:p>
        </p:txBody>
      </p:sp>
      <p:sp>
        <p:nvSpPr>
          <p:cNvPr id="2" name="Title 1"/>
          <p:cNvSpPr>
            <a:spLocks noGrp="1"/>
          </p:cNvSpPr>
          <p:nvPr>
            <p:ph type="title"/>
          </p:nvPr>
        </p:nvSpPr>
        <p:spPr/>
        <p:txBody>
          <a:bodyPr/>
          <a:lstStyle/>
          <a:p>
            <a:endParaRPr lang="en-US"/>
          </a:p>
        </p:txBody>
      </p:sp>
      <p:sp>
        <p:nvSpPr>
          <p:cNvPr id="5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entury Gothic"/>
                <a:cs typeface="Century Gothic"/>
              </a:rPr>
              <a:t>Karel’s</a:t>
            </a:r>
            <a:r>
              <a:rPr lang="en-US" sz="4000" b="1" dirty="0">
                <a:solidFill>
                  <a:schemeClr val="tx1"/>
                </a:solidFill>
                <a:latin typeface="Century Gothic"/>
                <a:cs typeface="Century Gothic"/>
              </a:rPr>
              <a:t> World</a:t>
            </a:r>
          </a:p>
        </p:txBody>
      </p:sp>
    </p:spTree>
    <p:extLst>
      <p:ext uri="{BB962C8B-B14F-4D97-AF65-F5344CB8AC3E}">
        <p14:creationId xmlns:p14="http://schemas.microsoft.com/office/powerpoint/2010/main" val="4016013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grpSp>
        <p:nvGrpSpPr>
          <p:cNvPr id="504868" name="Group 36"/>
          <p:cNvGrpSpPr>
            <a:grpSpLocks/>
          </p:cNvGrpSpPr>
          <p:nvPr/>
        </p:nvGrpSpPr>
        <p:grpSpPr bwMode="auto">
          <a:xfrm>
            <a:off x="2129044" y="4191827"/>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Walls</a:t>
            </a:r>
          </a:p>
        </p:txBody>
      </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spTree>
    <p:extLst>
      <p:ext uri="{BB962C8B-B14F-4D97-AF65-F5344CB8AC3E}">
        <p14:creationId xmlns:p14="http://schemas.microsoft.com/office/powerpoint/2010/main" val="2146808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Head TA: </a:t>
            </a:r>
            <a:r>
              <a:rPr lang="en-US" sz="4000" b="1" dirty="0" err="1">
                <a:solidFill>
                  <a:schemeClr val="tx1"/>
                </a:solidFill>
                <a:latin typeface="Century Gothic"/>
                <a:cs typeface="Century Gothic"/>
              </a:rPr>
              <a:t>Brahm</a:t>
            </a:r>
            <a:r>
              <a:rPr lang="en-US" sz="4000" b="1" dirty="0">
                <a:solidFill>
                  <a:schemeClr val="tx1"/>
                </a:solidFill>
                <a:latin typeface="Century Gothic"/>
                <a:cs typeface="Century Gothic"/>
              </a:rPr>
              <a:t> </a:t>
            </a:r>
            <a:r>
              <a:rPr lang="en-US" sz="4000" b="1" dirty="0" err="1">
                <a:solidFill>
                  <a:schemeClr val="tx1"/>
                </a:solidFill>
                <a:latin typeface="Century Gothic"/>
                <a:cs typeface="Century Gothic"/>
              </a:rPr>
              <a:t>Capoor</a:t>
            </a:r>
            <a:endParaRPr lang="en-US" sz="4000" b="1" dirty="0">
              <a:solidFill>
                <a:schemeClr val="tx1"/>
              </a:solidFill>
              <a:latin typeface="Century Gothic"/>
              <a:cs typeface="Century Gothic"/>
            </a:endParaRPr>
          </a:p>
        </p:txBody>
      </p:sp>
      <p:pic>
        <p:nvPicPr>
          <p:cNvPr id="4" name="Picture 3">
            <a:extLst>
              <a:ext uri="{FF2B5EF4-FFF2-40B4-BE49-F238E27FC236}">
                <a16:creationId xmlns:a16="http://schemas.microsoft.com/office/drawing/2014/main" id="{82998697-0E4F-664A-BEB1-D0B7249B08F4}"/>
              </a:ext>
            </a:extLst>
          </p:cNvPr>
          <p:cNvPicPr>
            <a:picLocks noChangeAspect="1"/>
          </p:cNvPicPr>
          <p:nvPr/>
        </p:nvPicPr>
        <p:blipFill rotWithShape="1">
          <a:blip r:embed="rId2"/>
          <a:srcRect t="9275" b="5507"/>
          <a:stretch/>
        </p:blipFill>
        <p:spPr>
          <a:xfrm>
            <a:off x="2857385" y="1013791"/>
            <a:ext cx="3498750" cy="5208103"/>
          </a:xfrm>
          <a:prstGeom prst="rect">
            <a:avLst/>
          </a:prstGeom>
        </p:spPr>
      </p:pic>
    </p:spTree>
    <p:extLst>
      <p:ext uri="{BB962C8B-B14F-4D97-AF65-F5344CB8AC3E}">
        <p14:creationId xmlns:p14="http://schemas.microsoft.com/office/powerpoint/2010/main" val="370519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grpSp>
        <p:nvGrpSpPr>
          <p:cNvPr id="504868" name="Group 36"/>
          <p:cNvGrpSpPr>
            <a:grpSpLocks/>
          </p:cNvGrpSpPr>
          <p:nvPr/>
        </p:nvGrpSpPr>
        <p:grpSpPr bwMode="auto">
          <a:xfrm>
            <a:off x="2129044" y="4191827"/>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Beepers</a:t>
            </a:r>
          </a:p>
        </p:txBody>
      </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pic>
        <p:nvPicPr>
          <p:cNvPr id="35" name="Picture 39" descr="Beeper">
            <a:extLst>
              <a:ext uri="{FF2B5EF4-FFF2-40B4-BE49-F238E27FC236}">
                <a16:creationId xmlns:a16="http://schemas.microsoft.com/office/drawing/2014/main" id="{28BE5384-ED7F-C44A-9654-F2BD0672177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15074" y="4365171"/>
            <a:ext cx="603250" cy="6096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35535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96239" y="2346404"/>
            <a:ext cx="2387600" cy="2400300"/>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Knows Four Commands</a:t>
            </a:r>
          </a:p>
        </p:txBody>
      </p:sp>
      <p:sp>
        <p:nvSpPr>
          <p:cNvPr id="2" name="TextBox 1"/>
          <p:cNvSpPr txBox="1"/>
          <p:nvPr/>
        </p:nvSpPr>
        <p:spPr>
          <a:xfrm>
            <a:off x="3608212" y="1672929"/>
            <a:ext cx="2339453" cy="707886"/>
          </a:xfrm>
          <a:prstGeom prst="rect">
            <a:avLst/>
          </a:prstGeom>
          <a:noFill/>
        </p:spPr>
        <p:txBody>
          <a:bodyPr wrap="none" rtlCol="0">
            <a:spAutoFit/>
          </a:bodyPr>
          <a:lstStyle/>
          <a:p>
            <a:r>
              <a:rPr lang="en-US" sz="4000" dirty="0">
                <a:latin typeface="Courier"/>
                <a:cs typeface="Courier"/>
              </a:rPr>
              <a:t>move();</a:t>
            </a:r>
          </a:p>
        </p:txBody>
      </p:sp>
      <p:sp>
        <p:nvSpPr>
          <p:cNvPr id="11" name="TextBox 10"/>
          <p:cNvSpPr txBox="1"/>
          <p:nvPr/>
        </p:nvSpPr>
        <p:spPr>
          <a:xfrm>
            <a:off x="3579194" y="2550936"/>
            <a:ext cx="3570759" cy="707886"/>
          </a:xfrm>
          <a:prstGeom prst="rect">
            <a:avLst/>
          </a:prstGeom>
          <a:noFill/>
        </p:spPr>
        <p:txBody>
          <a:bodyPr wrap="none" rtlCol="0">
            <a:spAutoFit/>
          </a:bodyPr>
          <a:lstStyle/>
          <a:p>
            <a:r>
              <a:rPr lang="en-US" sz="4000" dirty="0" err="1">
                <a:latin typeface="Courier"/>
                <a:cs typeface="Courier"/>
              </a:rPr>
              <a:t>turnLeft</a:t>
            </a:r>
            <a:r>
              <a:rPr lang="en-US" sz="4000" dirty="0">
                <a:latin typeface="Courier"/>
                <a:cs typeface="Courier"/>
              </a:rPr>
              <a:t>();</a:t>
            </a:r>
          </a:p>
        </p:txBody>
      </p:sp>
      <p:sp>
        <p:nvSpPr>
          <p:cNvPr id="12" name="TextBox 11"/>
          <p:cNvSpPr txBox="1"/>
          <p:nvPr/>
        </p:nvSpPr>
        <p:spPr>
          <a:xfrm>
            <a:off x="3590491" y="3489411"/>
            <a:ext cx="3878586" cy="707886"/>
          </a:xfrm>
          <a:prstGeom prst="rect">
            <a:avLst/>
          </a:prstGeom>
          <a:noFill/>
        </p:spPr>
        <p:txBody>
          <a:bodyPr wrap="none" rtlCol="0">
            <a:spAutoFit/>
          </a:bodyPr>
          <a:lstStyle/>
          <a:p>
            <a:r>
              <a:rPr lang="en-US" sz="4000" dirty="0" err="1">
                <a:latin typeface="Courier"/>
                <a:cs typeface="Courier"/>
              </a:rPr>
              <a:t>putBeeper</a:t>
            </a:r>
            <a:r>
              <a:rPr lang="en-US" sz="4000" dirty="0">
                <a:latin typeface="Courier"/>
                <a:cs typeface="Courier"/>
              </a:rPr>
              <a:t>();</a:t>
            </a:r>
          </a:p>
        </p:txBody>
      </p:sp>
      <p:sp>
        <p:nvSpPr>
          <p:cNvPr id="13" name="TextBox 12"/>
          <p:cNvSpPr txBox="1"/>
          <p:nvPr/>
        </p:nvSpPr>
        <p:spPr>
          <a:xfrm>
            <a:off x="3601788" y="4508509"/>
            <a:ext cx="4186413" cy="707886"/>
          </a:xfrm>
          <a:prstGeom prst="rect">
            <a:avLst/>
          </a:prstGeom>
          <a:noFill/>
        </p:spPr>
        <p:txBody>
          <a:bodyPr wrap="none" rtlCol="0">
            <a:spAutoFit/>
          </a:bodyPr>
          <a:lstStyle/>
          <a:p>
            <a:r>
              <a:rPr lang="en-US" sz="4000" dirty="0" err="1">
                <a:latin typeface="Courier"/>
                <a:cs typeface="Courier"/>
              </a:rPr>
              <a:t>pickBeeper</a:t>
            </a:r>
            <a:r>
              <a:rPr lang="en-US" sz="4000" dirty="0">
                <a:latin typeface="Courier"/>
                <a:cs typeface="Courier"/>
              </a:rPr>
              <a:t>();</a:t>
            </a:r>
          </a:p>
        </p:txBody>
      </p:sp>
    </p:spTree>
    <p:extLst>
      <p:ext uri="{BB962C8B-B14F-4D97-AF65-F5344CB8AC3E}">
        <p14:creationId xmlns:p14="http://schemas.microsoft.com/office/powerpoint/2010/main" val="1881150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a:solidFill>
                  <a:schemeClr val="bg1"/>
                </a:solidFill>
                <a:latin typeface="Courier"/>
                <a:cs typeface="Courier"/>
              </a:rPr>
              <a:t>move();</a:t>
            </a:r>
          </a:p>
        </p:txBody>
      </p:sp>
    </p:spTree>
    <p:extLst>
      <p:ext uri="{BB962C8B-B14F-4D97-AF65-F5344CB8AC3E}">
        <p14:creationId xmlns:p14="http://schemas.microsoft.com/office/powerpoint/2010/main" val="3588027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grpSp>
        <p:nvGrpSpPr>
          <p:cNvPr id="504868" name="Group 36"/>
          <p:cNvGrpSpPr>
            <a:grpSpLocks/>
          </p:cNvGrpSpPr>
          <p:nvPr/>
        </p:nvGrpSpPr>
        <p:grpSpPr bwMode="auto">
          <a:xfrm>
            <a:off x="2129044" y="4191827"/>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pic>
        <p:nvPicPr>
          <p:cNvPr id="35" name="Picture 39" descr="Beeper">
            <a:extLst>
              <a:ext uri="{FF2B5EF4-FFF2-40B4-BE49-F238E27FC236}">
                <a16:creationId xmlns:a16="http://schemas.microsoft.com/office/drawing/2014/main" id="{28BE5384-ED7F-C44A-9654-F2BD0672177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15074" y="4365171"/>
            <a:ext cx="603250" cy="609600"/>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Rectangle 2">
            <a:extLst>
              <a:ext uri="{FF2B5EF4-FFF2-40B4-BE49-F238E27FC236}">
                <a16:creationId xmlns:a16="http://schemas.microsoft.com/office/drawing/2014/main" id="{6DC927FB-C5E7-9F4A-A108-D5A31B8A594D}"/>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ourier"/>
                <a:cs typeface="Courier"/>
              </a:rPr>
              <a:t>move();</a:t>
            </a:r>
          </a:p>
        </p:txBody>
      </p:sp>
    </p:spTree>
    <p:extLst>
      <p:ext uri="{BB962C8B-B14F-4D97-AF65-F5344CB8AC3E}">
        <p14:creationId xmlns:p14="http://schemas.microsoft.com/office/powerpoint/2010/main" val="2503338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pic>
        <p:nvPicPr>
          <p:cNvPr id="35" name="Picture 39" descr="Beeper">
            <a:extLst>
              <a:ext uri="{FF2B5EF4-FFF2-40B4-BE49-F238E27FC236}">
                <a16:creationId xmlns:a16="http://schemas.microsoft.com/office/drawing/2014/main" id="{28BE5384-ED7F-C44A-9654-F2BD0672177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5074" y="4365171"/>
            <a:ext cx="603250" cy="609600"/>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Rectangle 2">
            <a:extLst>
              <a:ext uri="{FF2B5EF4-FFF2-40B4-BE49-F238E27FC236}">
                <a16:creationId xmlns:a16="http://schemas.microsoft.com/office/drawing/2014/main" id="{6DC927FB-C5E7-9F4A-A108-D5A31B8A594D}"/>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ourier"/>
                <a:cs typeface="Courier"/>
              </a:rPr>
              <a:t>move();</a:t>
            </a:r>
          </a:p>
        </p:txBody>
      </p:sp>
      <p:pic>
        <p:nvPicPr>
          <p:cNvPr id="37" name="Picture 36" descr="karelEast.png">
            <a:extLst>
              <a:ext uri="{FF2B5EF4-FFF2-40B4-BE49-F238E27FC236}">
                <a16:creationId xmlns:a16="http://schemas.microsoft.com/office/drawing/2014/main" id="{D4674F5E-7EB3-A74C-80A6-AC743789A9C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57757" y="4235623"/>
            <a:ext cx="883243" cy="874498"/>
          </a:xfrm>
          <a:prstGeom prst="rect">
            <a:avLst/>
          </a:prstGeom>
        </p:spPr>
      </p:pic>
    </p:spTree>
    <p:extLst>
      <p:ext uri="{BB962C8B-B14F-4D97-AF65-F5344CB8AC3E}">
        <p14:creationId xmlns:p14="http://schemas.microsoft.com/office/powerpoint/2010/main" val="1808442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err="1">
                <a:solidFill>
                  <a:schemeClr val="bg1"/>
                </a:solidFill>
                <a:latin typeface="Courier"/>
                <a:cs typeface="Courier"/>
              </a:rPr>
              <a:t>turnLeft</a:t>
            </a:r>
            <a:r>
              <a:rPr lang="en-US" sz="3600" dirty="0">
                <a:solidFill>
                  <a:schemeClr val="bg1"/>
                </a:solidFill>
                <a:latin typeface="Courier"/>
                <a:cs typeface="Courier"/>
              </a:rPr>
              <a:t>();</a:t>
            </a:r>
          </a:p>
        </p:txBody>
      </p:sp>
    </p:spTree>
    <p:extLst>
      <p:ext uri="{BB962C8B-B14F-4D97-AF65-F5344CB8AC3E}">
        <p14:creationId xmlns:p14="http://schemas.microsoft.com/office/powerpoint/2010/main" val="2403329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pic>
        <p:nvPicPr>
          <p:cNvPr id="35" name="Picture 39" descr="Beeper">
            <a:extLst>
              <a:ext uri="{FF2B5EF4-FFF2-40B4-BE49-F238E27FC236}">
                <a16:creationId xmlns:a16="http://schemas.microsoft.com/office/drawing/2014/main" id="{28BE5384-ED7F-C44A-9654-F2BD0672177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5074" y="4365171"/>
            <a:ext cx="603250" cy="609600"/>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karelEast.png">
            <a:extLst>
              <a:ext uri="{FF2B5EF4-FFF2-40B4-BE49-F238E27FC236}">
                <a16:creationId xmlns:a16="http://schemas.microsoft.com/office/drawing/2014/main" id="{D4674F5E-7EB3-A74C-80A6-AC743789A9C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57757" y="4235623"/>
            <a:ext cx="883243" cy="874498"/>
          </a:xfrm>
          <a:prstGeom prst="rect">
            <a:avLst/>
          </a:prstGeom>
        </p:spPr>
      </p:pic>
      <p:sp>
        <p:nvSpPr>
          <p:cNvPr id="38" name="Rectangle 2">
            <a:extLst>
              <a:ext uri="{FF2B5EF4-FFF2-40B4-BE49-F238E27FC236}">
                <a16:creationId xmlns:a16="http://schemas.microsoft.com/office/drawing/2014/main" id="{930EB2A0-322A-464B-92A5-D5A6F47BC272}"/>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spTree>
    <p:extLst>
      <p:ext uri="{BB962C8B-B14F-4D97-AF65-F5344CB8AC3E}">
        <p14:creationId xmlns:p14="http://schemas.microsoft.com/office/powerpoint/2010/main" val="2164488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pic>
        <p:nvPicPr>
          <p:cNvPr id="35" name="Picture 39" descr="Beeper">
            <a:extLst>
              <a:ext uri="{FF2B5EF4-FFF2-40B4-BE49-F238E27FC236}">
                <a16:creationId xmlns:a16="http://schemas.microsoft.com/office/drawing/2014/main" id="{28BE5384-ED7F-C44A-9654-F2BD0672177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5074" y="4365171"/>
            <a:ext cx="603250" cy="609600"/>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Rectangle 2">
            <a:extLst>
              <a:ext uri="{FF2B5EF4-FFF2-40B4-BE49-F238E27FC236}">
                <a16:creationId xmlns:a16="http://schemas.microsoft.com/office/drawing/2014/main" id="{930EB2A0-322A-464B-92A5-D5A6F47BC272}"/>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pic>
        <p:nvPicPr>
          <p:cNvPr id="36" name="Picture 35" descr="karelEast.png">
            <a:extLst>
              <a:ext uri="{FF2B5EF4-FFF2-40B4-BE49-F238E27FC236}">
                <a16:creationId xmlns:a16="http://schemas.microsoft.com/office/drawing/2014/main" id="{DF48725E-77D7-DB45-BC3D-133839935A8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6200000">
            <a:off x="3093232" y="4219297"/>
            <a:ext cx="883243" cy="874498"/>
          </a:xfrm>
          <a:prstGeom prst="rect">
            <a:avLst/>
          </a:prstGeom>
        </p:spPr>
      </p:pic>
    </p:spTree>
    <p:extLst>
      <p:ext uri="{BB962C8B-B14F-4D97-AF65-F5344CB8AC3E}">
        <p14:creationId xmlns:p14="http://schemas.microsoft.com/office/powerpoint/2010/main" val="2951433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err="1">
                <a:solidFill>
                  <a:schemeClr val="bg1"/>
                </a:solidFill>
                <a:latin typeface="Courier"/>
                <a:cs typeface="Courier"/>
              </a:rPr>
              <a:t>pickBeeper</a:t>
            </a:r>
            <a:r>
              <a:rPr lang="en-US" sz="3600" dirty="0">
                <a:solidFill>
                  <a:schemeClr val="bg1"/>
                </a:solidFill>
                <a:latin typeface="Courier"/>
                <a:cs typeface="Courier"/>
              </a:rPr>
              <a:t>();</a:t>
            </a:r>
          </a:p>
        </p:txBody>
      </p:sp>
    </p:spTree>
    <p:extLst>
      <p:ext uri="{BB962C8B-B14F-4D97-AF65-F5344CB8AC3E}">
        <p14:creationId xmlns:p14="http://schemas.microsoft.com/office/powerpoint/2010/main" val="2085883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pic>
        <p:nvPicPr>
          <p:cNvPr id="35" name="Picture 39" descr="Beeper">
            <a:extLst>
              <a:ext uri="{FF2B5EF4-FFF2-40B4-BE49-F238E27FC236}">
                <a16:creationId xmlns:a16="http://schemas.microsoft.com/office/drawing/2014/main" id="{28BE5384-ED7F-C44A-9654-F2BD0672177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5074" y="4365171"/>
            <a:ext cx="603250" cy="609600"/>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Rectangle 2">
            <a:extLst>
              <a:ext uri="{FF2B5EF4-FFF2-40B4-BE49-F238E27FC236}">
                <a16:creationId xmlns:a16="http://schemas.microsoft.com/office/drawing/2014/main" id="{930EB2A0-322A-464B-92A5-D5A6F47BC272}"/>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pic>
        <p:nvPicPr>
          <p:cNvPr id="36" name="Picture 35" descr="karelEast.png">
            <a:extLst>
              <a:ext uri="{FF2B5EF4-FFF2-40B4-BE49-F238E27FC236}">
                <a16:creationId xmlns:a16="http://schemas.microsoft.com/office/drawing/2014/main" id="{DF48725E-77D7-DB45-BC3D-133839935A8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6200000">
            <a:off x="3093232" y="4219297"/>
            <a:ext cx="883243" cy="874498"/>
          </a:xfrm>
          <a:prstGeom prst="rect">
            <a:avLst/>
          </a:prstGeom>
        </p:spPr>
      </p:pic>
    </p:spTree>
    <p:extLst>
      <p:ext uri="{BB962C8B-B14F-4D97-AF65-F5344CB8AC3E}">
        <p14:creationId xmlns:p14="http://schemas.microsoft.com/office/powerpoint/2010/main" val="2837313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Section Leaders</a:t>
            </a:r>
          </a:p>
        </p:txBody>
      </p:sp>
      <p:pic>
        <p:nvPicPr>
          <p:cNvPr id="3" name="Picture 2">
            <a:extLst>
              <a:ext uri="{FF2B5EF4-FFF2-40B4-BE49-F238E27FC236}">
                <a16:creationId xmlns:a16="http://schemas.microsoft.com/office/drawing/2014/main" id="{D619C6B8-1AC0-DC4E-8405-76DED26900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4398" y="1479663"/>
            <a:ext cx="6895434" cy="4754881"/>
          </a:xfrm>
          <a:prstGeom prst="rect">
            <a:avLst/>
          </a:prstGeom>
        </p:spPr>
      </p:pic>
      <p:sp>
        <p:nvSpPr>
          <p:cNvPr id="2" name="TextBox 1">
            <a:extLst>
              <a:ext uri="{FF2B5EF4-FFF2-40B4-BE49-F238E27FC236}">
                <a16:creationId xmlns:a16="http://schemas.microsoft.com/office/drawing/2014/main" id="{3BA4BDC5-BDA7-8A4D-9C02-34F64A6CFC11}"/>
              </a:ext>
            </a:extLst>
          </p:cNvPr>
          <p:cNvSpPr txBox="1"/>
          <p:nvPr/>
        </p:nvSpPr>
        <p:spPr>
          <a:xfrm>
            <a:off x="2683566" y="6488668"/>
            <a:ext cx="3552191" cy="369332"/>
          </a:xfrm>
          <a:prstGeom prst="rect">
            <a:avLst/>
          </a:prstGeom>
          <a:solidFill>
            <a:schemeClr val="bg1"/>
          </a:solidFill>
        </p:spPr>
        <p:txBody>
          <a:bodyPr wrap="none" rtlCol="0">
            <a:spAutoFit/>
          </a:bodyPr>
          <a:lstStyle/>
          <a:p>
            <a:r>
              <a:rPr lang="en-US" dirty="0"/>
              <a:t>* Actually last year’s section leaders</a:t>
            </a:r>
          </a:p>
        </p:txBody>
      </p:sp>
    </p:spTree>
    <p:extLst>
      <p:ext uri="{BB962C8B-B14F-4D97-AF65-F5344CB8AC3E}">
        <p14:creationId xmlns:p14="http://schemas.microsoft.com/office/powerpoint/2010/main" val="1129498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sp>
        <p:nvSpPr>
          <p:cNvPr id="38" name="Rectangle 2">
            <a:extLst>
              <a:ext uri="{FF2B5EF4-FFF2-40B4-BE49-F238E27FC236}">
                <a16:creationId xmlns:a16="http://schemas.microsoft.com/office/drawing/2014/main" id="{930EB2A0-322A-464B-92A5-D5A6F47BC272}"/>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pic>
        <p:nvPicPr>
          <p:cNvPr id="37" name="Picture 36" descr="karelEast.png">
            <a:extLst>
              <a:ext uri="{FF2B5EF4-FFF2-40B4-BE49-F238E27FC236}">
                <a16:creationId xmlns:a16="http://schemas.microsoft.com/office/drawing/2014/main" id="{415ECCA8-2DB1-4540-9F6A-0E67E4D8BA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3093232" y="4219297"/>
            <a:ext cx="883243" cy="874498"/>
          </a:xfrm>
          <a:prstGeom prst="rect">
            <a:avLst/>
          </a:prstGeom>
        </p:spPr>
      </p:pic>
    </p:spTree>
    <p:extLst>
      <p:ext uri="{BB962C8B-B14F-4D97-AF65-F5344CB8AC3E}">
        <p14:creationId xmlns:p14="http://schemas.microsoft.com/office/powerpoint/2010/main" val="2336040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a:solidFill>
                  <a:schemeClr val="bg1"/>
                </a:solidFill>
              </a:rPr>
              <a:t>Make Sense?</a:t>
            </a:r>
          </a:p>
        </p:txBody>
      </p:sp>
    </p:spTree>
    <p:extLst>
      <p:ext uri="{BB962C8B-B14F-4D97-AF65-F5344CB8AC3E}">
        <p14:creationId xmlns:p14="http://schemas.microsoft.com/office/powerpoint/2010/main" val="418568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pic>
        <p:nvPicPr>
          <p:cNvPr id="35" name="Picture 39" descr="Beeper">
            <a:extLst>
              <a:ext uri="{FF2B5EF4-FFF2-40B4-BE49-F238E27FC236}">
                <a16:creationId xmlns:a16="http://schemas.microsoft.com/office/drawing/2014/main" id="{28BE5384-ED7F-C44A-9654-F2BD0672177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5074" y="4365171"/>
            <a:ext cx="603250" cy="609600"/>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Rectangle 2">
            <a:extLst>
              <a:ext uri="{FF2B5EF4-FFF2-40B4-BE49-F238E27FC236}">
                <a16:creationId xmlns:a16="http://schemas.microsoft.com/office/drawing/2014/main" id="{BA1DDBA7-E54F-FB4D-B669-BD471AC381F9}"/>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First Challenge</a:t>
            </a:r>
          </a:p>
        </p:txBody>
      </p:sp>
      <p:grpSp>
        <p:nvGrpSpPr>
          <p:cNvPr id="38" name="Group 36">
            <a:extLst>
              <a:ext uri="{FF2B5EF4-FFF2-40B4-BE49-F238E27FC236}">
                <a16:creationId xmlns:a16="http://schemas.microsoft.com/office/drawing/2014/main" id="{A1C76ED0-A9FF-134E-8B15-49910B3F3C48}"/>
              </a:ext>
            </a:extLst>
          </p:cNvPr>
          <p:cNvGrpSpPr>
            <a:grpSpLocks/>
          </p:cNvGrpSpPr>
          <p:nvPr/>
        </p:nvGrpSpPr>
        <p:grpSpPr bwMode="auto">
          <a:xfrm>
            <a:off x="2150704" y="4205612"/>
            <a:ext cx="795338" cy="846138"/>
            <a:chOff x="216" y="2155"/>
            <a:chExt cx="501" cy="533"/>
          </a:xfrm>
        </p:grpSpPr>
        <p:sp>
          <p:nvSpPr>
            <p:cNvPr id="39" name="Rectangle 37">
              <a:extLst>
                <a:ext uri="{FF2B5EF4-FFF2-40B4-BE49-F238E27FC236}">
                  <a16:creationId xmlns:a16="http://schemas.microsoft.com/office/drawing/2014/main" id="{6BBF2EF9-95E3-C346-87EE-2673D2EFA027}"/>
                </a:ext>
              </a:extLst>
            </p:cNvPr>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0" name="Picture 38" descr="Karel">
              <a:extLst>
                <a:ext uri="{FF2B5EF4-FFF2-40B4-BE49-F238E27FC236}">
                  <a16:creationId xmlns:a16="http://schemas.microsoft.com/office/drawing/2014/main" id="{9B517B10-5767-7843-9BA8-3306F5FA0A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617708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pic>
        <p:nvPicPr>
          <p:cNvPr id="35" name="Picture 39" descr="Beeper">
            <a:extLst>
              <a:ext uri="{FF2B5EF4-FFF2-40B4-BE49-F238E27FC236}">
                <a16:creationId xmlns:a16="http://schemas.microsoft.com/office/drawing/2014/main" id="{28BE5384-ED7F-C44A-9654-F2BD0672177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90831" y="3385457"/>
            <a:ext cx="603250" cy="609600"/>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Rectangle 2">
            <a:extLst>
              <a:ext uri="{FF2B5EF4-FFF2-40B4-BE49-F238E27FC236}">
                <a16:creationId xmlns:a16="http://schemas.microsoft.com/office/drawing/2014/main" id="{BA1DDBA7-E54F-FB4D-B669-BD471AC381F9}"/>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First Challenge</a:t>
            </a:r>
          </a:p>
        </p:txBody>
      </p:sp>
      <p:grpSp>
        <p:nvGrpSpPr>
          <p:cNvPr id="38" name="Group 36">
            <a:extLst>
              <a:ext uri="{FF2B5EF4-FFF2-40B4-BE49-F238E27FC236}">
                <a16:creationId xmlns:a16="http://schemas.microsoft.com/office/drawing/2014/main" id="{A1C76ED0-A9FF-134E-8B15-49910B3F3C48}"/>
              </a:ext>
            </a:extLst>
          </p:cNvPr>
          <p:cNvGrpSpPr>
            <a:grpSpLocks/>
          </p:cNvGrpSpPr>
          <p:nvPr/>
        </p:nvGrpSpPr>
        <p:grpSpPr bwMode="auto">
          <a:xfrm>
            <a:off x="6069561" y="3258555"/>
            <a:ext cx="795338" cy="846138"/>
            <a:chOff x="216" y="2155"/>
            <a:chExt cx="501" cy="533"/>
          </a:xfrm>
        </p:grpSpPr>
        <p:sp>
          <p:nvSpPr>
            <p:cNvPr id="39" name="Rectangle 37">
              <a:extLst>
                <a:ext uri="{FF2B5EF4-FFF2-40B4-BE49-F238E27FC236}">
                  <a16:creationId xmlns:a16="http://schemas.microsoft.com/office/drawing/2014/main" id="{6BBF2EF9-95E3-C346-87EE-2673D2EFA027}"/>
                </a:ext>
              </a:extLst>
            </p:cNvPr>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0" name="Picture 38" descr="Karel">
              <a:extLst>
                <a:ext uri="{FF2B5EF4-FFF2-40B4-BE49-F238E27FC236}">
                  <a16:creationId xmlns:a16="http://schemas.microsoft.com/office/drawing/2014/main" id="{9B517B10-5767-7843-9BA8-3306F5FA0A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3573378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4CB747EC-E69D-D54F-8559-27AEFD156C77}"/>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Bird’s Eye View</a:t>
            </a:r>
          </a:p>
        </p:txBody>
      </p:sp>
      <p:sp>
        <p:nvSpPr>
          <p:cNvPr id="37" name="Rectangle 4">
            <a:extLst>
              <a:ext uri="{FF2B5EF4-FFF2-40B4-BE49-F238E27FC236}">
                <a16:creationId xmlns:a16="http://schemas.microsoft.com/office/drawing/2014/main" id="{DA3DDE14-2FFC-354A-BA86-93DD587631EF}"/>
              </a:ext>
            </a:extLst>
          </p:cNvPr>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a:extLst>
              <a:ext uri="{FF2B5EF4-FFF2-40B4-BE49-F238E27FC236}">
                <a16:creationId xmlns:a16="http://schemas.microsoft.com/office/drawing/2014/main" id="{3BFB270A-3D6B-A44A-9EEC-ADD04C605A63}"/>
              </a:ext>
            </a:extLst>
          </p:cNvPr>
          <p:cNvGrpSpPr>
            <a:grpSpLocks/>
          </p:cNvGrpSpPr>
          <p:nvPr/>
        </p:nvGrpSpPr>
        <p:grpSpPr bwMode="auto">
          <a:xfrm>
            <a:off x="4959029" y="4128327"/>
            <a:ext cx="2070100" cy="990600"/>
            <a:chOff x="3780" y="3336"/>
            <a:chExt cx="1304" cy="624"/>
          </a:xfrm>
        </p:grpSpPr>
        <p:sp>
          <p:nvSpPr>
            <p:cNvPr id="39" name="Line 6">
              <a:extLst>
                <a:ext uri="{FF2B5EF4-FFF2-40B4-BE49-F238E27FC236}">
                  <a16:creationId xmlns:a16="http://schemas.microsoft.com/office/drawing/2014/main" id="{E3154726-F649-004C-884D-8D8FB59CF9A1}"/>
                </a:ext>
              </a:extLst>
            </p:cNvPr>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8">
              <a:extLst>
                <a:ext uri="{FF2B5EF4-FFF2-40B4-BE49-F238E27FC236}">
                  <a16:creationId xmlns:a16="http://schemas.microsoft.com/office/drawing/2014/main" id="{19B3F4DD-8433-3641-A665-F423F17D97DE}"/>
                </a:ext>
              </a:extLst>
            </p:cNvPr>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1" name="Group 9">
            <a:extLst>
              <a:ext uri="{FF2B5EF4-FFF2-40B4-BE49-F238E27FC236}">
                <a16:creationId xmlns:a16="http://schemas.microsoft.com/office/drawing/2014/main" id="{6322B2D8-1BA5-0840-8DFE-8975310D9FB2}"/>
              </a:ext>
            </a:extLst>
          </p:cNvPr>
          <p:cNvGrpSpPr>
            <a:grpSpLocks/>
          </p:cNvGrpSpPr>
          <p:nvPr/>
        </p:nvGrpSpPr>
        <p:grpSpPr bwMode="auto">
          <a:xfrm>
            <a:off x="1414140" y="2490027"/>
            <a:ext cx="4549782" cy="2965450"/>
            <a:chOff x="1547" y="2304"/>
            <a:chExt cx="2866" cy="1868"/>
          </a:xfrm>
        </p:grpSpPr>
        <p:sp>
          <p:nvSpPr>
            <p:cNvPr id="42" name="Text Box 11">
              <a:extLst>
                <a:ext uri="{FF2B5EF4-FFF2-40B4-BE49-F238E27FC236}">
                  <a16:creationId xmlns:a16="http://schemas.microsoft.com/office/drawing/2014/main" id="{F8AAA97E-85FA-D746-B9ED-C850CDF6531B}"/>
                </a:ext>
              </a:extLst>
            </p:cNvPr>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3" name="Text Box 12">
              <a:extLst>
                <a:ext uri="{FF2B5EF4-FFF2-40B4-BE49-F238E27FC236}">
                  <a16:creationId xmlns:a16="http://schemas.microsoft.com/office/drawing/2014/main" id="{01170ACC-CA9B-4748-9B4B-12CCEC8B7CD0}"/>
                </a:ext>
              </a:extLst>
            </p:cNvPr>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4" name="Text Box 13">
              <a:extLst>
                <a:ext uri="{FF2B5EF4-FFF2-40B4-BE49-F238E27FC236}">
                  <a16:creationId xmlns:a16="http://schemas.microsoft.com/office/drawing/2014/main" id="{2FB0D9B3-0DF8-E440-9434-D6CA2948C8FF}"/>
                </a:ext>
              </a:extLst>
            </p:cNvPr>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4">
              <a:extLst>
                <a:ext uri="{FF2B5EF4-FFF2-40B4-BE49-F238E27FC236}">
                  <a16:creationId xmlns:a16="http://schemas.microsoft.com/office/drawing/2014/main" id="{D10EA87F-5074-634F-8BE1-7DCA5E684A4A}"/>
                </a:ext>
              </a:extLst>
            </p:cNvPr>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6" name="Text Box 16">
              <a:extLst>
                <a:ext uri="{FF2B5EF4-FFF2-40B4-BE49-F238E27FC236}">
                  <a16:creationId xmlns:a16="http://schemas.microsoft.com/office/drawing/2014/main" id="{9C5F44AA-DE40-2849-912D-31262FEDE318}"/>
                </a:ext>
              </a:extLst>
            </p:cNvPr>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7">
              <a:extLst>
                <a:ext uri="{FF2B5EF4-FFF2-40B4-BE49-F238E27FC236}">
                  <a16:creationId xmlns:a16="http://schemas.microsoft.com/office/drawing/2014/main" id="{99A1A779-2F54-D44E-ADDF-F20AE7DB3D8E}"/>
                </a:ext>
              </a:extLst>
            </p:cNvPr>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8" name="Text Box 18">
              <a:extLst>
                <a:ext uri="{FF2B5EF4-FFF2-40B4-BE49-F238E27FC236}">
                  <a16:creationId xmlns:a16="http://schemas.microsoft.com/office/drawing/2014/main" id="{658FF20A-5DA7-514B-B32E-03B2DF6D9CC9}"/>
                </a:ext>
              </a:extLst>
            </p:cNvPr>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9" name="Text Box 19">
              <a:extLst>
                <a:ext uri="{FF2B5EF4-FFF2-40B4-BE49-F238E27FC236}">
                  <a16:creationId xmlns:a16="http://schemas.microsoft.com/office/drawing/2014/main" id="{32D694F3-97F8-3146-A70B-B68AD9B18940}"/>
                </a:ext>
              </a:extLst>
            </p:cNvPr>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 name="Text Box 21">
              <a:extLst>
                <a:ext uri="{FF2B5EF4-FFF2-40B4-BE49-F238E27FC236}">
                  <a16:creationId xmlns:a16="http://schemas.microsoft.com/office/drawing/2014/main" id="{00D58CF3-CF76-AC47-9C46-16CF19666C05}"/>
                </a:ext>
              </a:extLst>
            </p:cNvPr>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22">
              <a:extLst>
                <a:ext uri="{FF2B5EF4-FFF2-40B4-BE49-F238E27FC236}">
                  <a16:creationId xmlns:a16="http://schemas.microsoft.com/office/drawing/2014/main" id="{3CB036A2-13AF-0440-9EFE-2A363F40D7CE}"/>
                </a:ext>
              </a:extLst>
            </p:cNvPr>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3">
              <a:extLst>
                <a:ext uri="{FF2B5EF4-FFF2-40B4-BE49-F238E27FC236}">
                  <a16:creationId xmlns:a16="http://schemas.microsoft.com/office/drawing/2014/main" id="{A5BAA4C9-625B-3C4F-A188-B551B1F93C86}"/>
                </a:ext>
              </a:extLst>
            </p:cNvPr>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4">
              <a:extLst>
                <a:ext uri="{FF2B5EF4-FFF2-40B4-BE49-F238E27FC236}">
                  <a16:creationId xmlns:a16="http://schemas.microsoft.com/office/drawing/2014/main" id="{2B9B5173-76D1-B044-B5B5-18B8A90DA9C9}"/>
                </a:ext>
              </a:extLst>
            </p:cNvPr>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5">
              <a:extLst>
                <a:ext uri="{FF2B5EF4-FFF2-40B4-BE49-F238E27FC236}">
                  <a16:creationId xmlns:a16="http://schemas.microsoft.com/office/drawing/2014/main" id="{A911B557-93BB-784E-8C62-3EDAA3C1B2BE}"/>
                </a:ext>
              </a:extLst>
            </p:cNvPr>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5" name="Text Box 26">
              <a:extLst>
                <a:ext uri="{FF2B5EF4-FFF2-40B4-BE49-F238E27FC236}">
                  <a16:creationId xmlns:a16="http://schemas.microsoft.com/office/drawing/2014/main" id="{DEC55FA7-CBD6-2C4A-A030-A433DDC5AB07}"/>
                </a:ext>
              </a:extLst>
            </p:cNvPr>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6" name="Text Box 27">
              <a:extLst>
                <a:ext uri="{FF2B5EF4-FFF2-40B4-BE49-F238E27FC236}">
                  <a16:creationId xmlns:a16="http://schemas.microsoft.com/office/drawing/2014/main" id="{8971BCD2-3E5B-194F-A045-CFCE9FBD4135}"/>
                </a:ext>
              </a:extLst>
            </p:cNvPr>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7" name="Text Box 28">
              <a:extLst>
                <a:ext uri="{FF2B5EF4-FFF2-40B4-BE49-F238E27FC236}">
                  <a16:creationId xmlns:a16="http://schemas.microsoft.com/office/drawing/2014/main" id="{FEA5AC33-324A-924F-9091-C7AB9B60C691}"/>
                </a:ext>
              </a:extLst>
            </p:cNvPr>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8" name="Text Box 29">
              <a:extLst>
                <a:ext uri="{FF2B5EF4-FFF2-40B4-BE49-F238E27FC236}">
                  <a16:creationId xmlns:a16="http://schemas.microsoft.com/office/drawing/2014/main" id="{4E42C573-2E21-C64E-8BED-955A968FE958}"/>
                </a:ext>
              </a:extLst>
            </p:cNvPr>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9" name="Text Box 30">
              <a:extLst>
                <a:ext uri="{FF2B5EF4-FFF2-40B4-BE49-F238E27FC236}">
                  <a16:creationId xmlns:a16="http://schemas.microsoft.com/office/drawing/2014/main" id="{35085DC6-E605-8D46-BFAD-9380C384AA02}"/>
                </a:ext>
              </a:extLst>
            </p:cNvPr>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0" name="Text Box 31">
              <a:extLst>
                <a:ext uri="{FF2B5EF4-FFF2-40B4-BE49-F238E27FC236}">
                  <a16:creationId xmlns:a16="http://schemas.microsoft.com/office/drawing/2014/main" id="{BC2BAFD8-29C3-B84A-8AF7-DD64A84B1096}"/>
                </a:ext>
              </a:extLst>
            </p:cNvPr>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sp>
        <p:nvSpPr>
          <p:cNvPr id="61" name="Text Box 14">
            <a:extLst>
              <a:ext uri="{FF2B5EF4-FFF2-40B4-BE49-F238E27FC236}">
                <a16:creationId xmlns:a16="http://schemas.microsoft.com/office/drawing/2014/main" id="{DD1DC253-5FF5-AA49-A829-2410E86DDE8F}"/>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62" name="Text Box 14">
            <a:extLst>
              <a:ext uri="{FF2B5EF4-FFF2-40B4-BE49-F238E27FC236}">
                <a16:creationId xmlns:a16="http://schemas.microsoft.com/office/drawing/2014/main" id="{47E9E26B-1CA0-2841-A521-F778250D08E7}"/>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63" name="Text Box 14">
            <a:extLst>
              <a:ext uri="{FF2B5EF4-FFF2-40B4-BE49-F238E27FC236}">
                <a16:creationId xmlns:a16="http://schemas.microsoft.com/office/drawing/2014/main" id="{75485EEF-BD87-2A46-9540-97C7EDBDEE3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64" name="Text Box 31">
            <a:extLst>
              <a:ext uri="{FF2B5EF4-FFF2-40B4-BE49-F238E27FC236}">
                <a16:creationId xmlns:a16="http://schemas.microsoft.com/office/drawing/2014/main" id="{057BB8C0-1606-514A-81AF-81D5194158A9}"/>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pic>
        <p:nvPicPr>
          <p:cNvPr id="65" name="Picture 39" descr="Beeper">
            <a:extLst>
              <a:ext uri="{FF2B5EF4-FFF2-40B4-BE49-F238E27FC236}">
                <a16:creationId xmlns:a16="http://schemas.microsoft.com/office/drawing/2014/main" id="{CFE46B8C-9467-4141-95C4-716D7512B47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5074" y="4365171"/>
            <a:ext cx="603250" cy="6096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36">
            <a:extLst>
              <a:ext uri="{FF2B5EF4-FFF2-40B4-BE49-F238E27FC236}">
                <a16:creationId xmlns:a16="http://schemas.microsoft.com/office/drawing/2014/main" id="{121CBC9A-1F8F-AF4A-8C73-7F52F7545F4C}"/>
              </a:ext>
            </a:extLst>
          </p:cNvPr>
          <p:cNvGrpSpPr>
            <a:grpSpLocks/>
          </p:cNvGrpSpPr>
          <p:nvPr/>
        </p:nvGrpSpPr>
        <p:grpSpPr bwMode="auto">
          <a:xfrm>
            <a:off x="2150704" y="4205612"/>
            <a:ext cx="795338" cy="846138"/>
            <a:chOff x="216" y="2155"/>
            <a:chExt cx="501" cy="533"/>
          </a:xfrm>
        </p:grpSpPr>
        <p:sp>
          <p:nvSpPr>
            <p:cNvPr id="67" name="Rectangle 37">
              <a:extLst>
                <a:ext uri="{FF2B5EF4-FFF2-40B4-BE49-F238E27FC236}">
                  <a16:creationId xmlns:a16="http://schemas.microsoft.com/office/drawing/2014/main" id="{BFE0E09E-5673-A548-BF83-C8F584BB93E6}"/>
                </a:ext>
              </a:extLst>
            </p:cNvPr>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8" name="Picture 38" descr="Karel">
              <a:extLst>
                <a:ext uri="{FF2B5EF4-FFF2-40B4-BE49-F238E27FC236}">
                  <a16:creationId xmlns:a16="http://schemas.microsoft.com/office/drawing/2014/main" id="{54A41DE2-D792-6F49-A05A-7506453FE21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798362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Bird’s Eye View</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 name="TextBox 3"/>
          <p:cNvSpPr txBox="1"/>
          <p:nvPr/>
        </p:nvSpPr>
        <p:spPr>
          <a:xfrm>
            <a:off x="2094809" y="5303520"/>
            <a:ext cx="3234925" cy="584775"/>
          </a:xfrm>
          <a:prstGeom prst="rect">
            <a:avLst/>
          </a:prstGeom>
          <a:solidFill>
            <a:srgbClr val="FFFFFF">
              <a:alpha val="80000"/>
            </a:srgbClr>
          </a:solidFill>
        </p:spPr>
        <p:txBody>
          <a:bodyPr wrap="none" rtlCol="0">
            <a:spAutoFit/>
          </a:bodyPr>
          <a:lstStyle/>
          <a:p>
            <a:r>
              <a:rPr lang="en-US" sz="3200" dirty="0" err="1"/>
              <a:t>Karel</a:t>
            </a:r>
            <a:r>
              <a:rPr lang="en-US" sz="3200" dirty="0"/>
              <a:t> is facing East</a:t>
            </a:r>
          </a:p>
        </p:txBody>
      </p:sp>
    </p:spTree>
    <p:extLst>
      <p:ext uri="{BB962C8B-B14F-4D97-AF65-F5344CB8AC3E}">
        <p14:creationId xmlns:p14="http://schemas.microsoft.com/office/powerpoint/2010/main" val="451169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Turn Left</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162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 name="TextBox 3"/>
          <p:cNvSpPr txBox="1"/>
          <p:nvPr/>
        </p:nvSpPr>
        <p:spPr>
          <a:xfrm>
            <a:off x="2094809" y="5303520"/>
            <a:ext cx="3528082" cy="584775"/>
          </a:xfrm>
          <a:prstGeom prst="rect">
            <a:avLst/>
          </a:prstGeom>
          <a:solidFill>
            <a:srgbClr val="FFFFFF">
              <a:alpha val="80000"/>
            </a:srgbClr>
          </a:solidFill>
        </p:spPr>
        <p:txBody>
          <a:bodyPr wrap="none" rtlCol="0">
            <a:spAutoFit/>
          </a:bodyPr>
          <a:lstStyle/>
          <a:p>
            <a:r>
              <a:rPr lang="en-US" sz="3200" dirty="0" err="1"/>
              <a:t>Karel</a:t>
            </a:r>
            <a:r>
              <a:rPr lang="en-US" sz="3200" dirty="0"/>
              <a:t> is facing North</a:t>
            </a:r>
          </a:p>
        </p:txBody>
      </p:sp>
    </p:spTree>
    <p:extLst>
      <p:ext uri="{BB962C8B-B14F-4D97-AF65-F5344CB8AC3E}">
        <p14:creationId xmlns:p14="http://schemas.microsoft.com/office/powerpoint/2010/main" val="1563896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Turn Left</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108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 name="TextBox 3"/>
          <p:cNvSpPr txBox="1"/>
          <p:nvPr/>
        </p:nvSpPr>
        <p:spPr>
          <a:xfrm>
            <a:off x="2094809" y="5303520"/>
            <a:ext cx="3398238" cy="584775"/>
          </a:xfrm>
          <a:prstGeom prst="rect">
            <a:avLst/>
          </a:prstGeom>
          <a:solidFill>
            <a:srgbClr val="FFFFFF">
              <a:alpha val="80000"/>
            </a:srgbClr>
          </a:solidFill>
        </p:spPr>
        <p:txBody>
          <a:bodyPr wrap="none" rtlCol="0">
            <a:spAutoFit/>
          </a:bodyPr>
          <a:lstStyle/>
          <a:p>
            <a:r>
              <a:rPr lang="en-US" sz="3200" dirty="0" err="1"/>
              <a:t>Karel</a:t>
            </a:r>
            <a:r>
              <a:rPr lang="en-US" sz="3200" dirty="0"/>
              <a:t> is facing West</a:t>
            </a:r>
          </a:p>
        </p:txBody>
      </p:sp>
    </p:spTree>
    <p:extLst>
      <p:ext uri="{BB962C8B-B14F-4D97-AF65-F5344CB8AC3E}">
        <p14:creationId xmlns:p14="http://schemas.microsoft.com/office/powerpoint/2010/main" val="865950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Turn Left</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54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 name="TextBox 3"/>
          <p:cNvSpPr txBox="1"/>
          <p:nvPr/>
        </p:nvSpPr>
        <p:spPr>
          <a:xfrm>
            <a:off x="2094809" y="5303520"/>
            <a:ext cx="3526478" cy="584775"/>
          </a:xfrm>
          <a:prstGeom prst="rect">
            <a:avLst/>
          </a:prstGeom>
          <a:solidFill>
            <a:srgbClr val="FFFFFF">
              <a:alpha val="80000"/>
            </a:srgbClr>
          </a:solidFill>
        </p:spPr>
        <p:txBody>
          <a:bodyPr wrap="none" rtlCol="0">
            <a:spAutoFit/>
          </a:bodyPr>
          <a:lstStyle/>
          <a:p>
            <a:r>
              <a:rPr lang="en-US" sz="3200" dirty="0" err="1"/>
              <a:t>Karel</a:t>
            </a:r>
            <a:r>
              <a:rPr lang="en-US" sz="3200" dirty="0"/>
              <a:t> is facing South</a:t>
            </a:r>
          </a:p>
        </p:txBody>
      </p:sp>
    </p:spTree>
    <p:extLst>
      <p:ext uri="{BB962C8B-B14F-4D97-AF65-F5344CB8AC3E}">
        <p14:creationId xmlns:p14="http://schemas.microsoft.com/office/powerpoint/2010/main" val="607371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Move</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5400000">
            <a:off x="3079005" y="5280595"/>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486084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a:solidFill>
                  <a:schemeClr val="bg1"/>
                </a:solidFill>
                <a:latin typeface="Calibri" charset="0"/>
                <a:ea typeface="Calibri" charset="0"/>
                <a:cs typeface="Calibri" charset="0"/>
              </a:rPr>
              <a:t>Course mechanics</a:t>
            </a:r>
          </a:p>
          <a:p>
            <a:pPr algn="ctr">
              <a:lnSpc>
                <a:spcPct val="98000"/>
              </a:lnSpc>
            </a:pPr>
            <a:r>
              <a:rPr lang="en-US" sz="3200" dirty="0">
                <a:solidFill>
                  <a:schemeClr val="bg1"/>
                </a:solidFill>
                <a:latin typeface="Calibri" charset="0"/>
                <a:ea typeface="Calibri" charset="0"/>
                <a:cs typeface="Calibri" charset="0"/>
              </a:rPr>
              <a:t>(this is a light version. Please read the handout for details).</a:t>
            </a:r>
          </a:p>
        </p:txBody>
      </p:sp>
    </p:spTree>
    <p:extLst>
      <p:ext uri="{BB962C8B-B14F-4D97-AF65-F5344CB8AC3E}">
        <p14:creationId xmlns:p14="http://schemas.microsoft.com/office/powerpoint/2010/main" val="10790243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pic>
        <p:nvPicPr>
          <p:cNvPr id="35" name="Picture 39" descr="Beeper">
            <a:extLst>
              <a:ext uri="{FF2B5EF4-FFF2-40B4-BE49-F238E27FC236}">
                <a16:creationId xmlns:a16="http://schemas.microsoft.com/office/drawing/2014/main" id="{28BE5384-ED7F-C44A-9654-F2BD0672177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5074" y="4365171"/>
            <a:ext cx="603250" cy="609600"/>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Rectangle 2">
            <a:extLst>
              <a:ext uri="{FF2B5EF4-FFF2-40B4-BE49-F238E27FC236}">
                <a16:creationId xmlns:a16="http://schemas.microsoft.com/office/drawing/2014/main" id="{BA1DDBA7-E54F-FB4D-B669-BD471AC381F9}"/>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First Challenge</a:t>
            </a:r>
          </a:p>
        </p:txBody>
      </p:sp>
      <p:grpSp>
        <p:nvGrpSpPr>
          <p:cNvPr id="38" name="Group 36">
            <a:extLst>
              <a:ext uri="{FF2B5EF4-FFF2-40B4-BE49-F238E27FC236}">
                <a16:creationId xmlns:a16="http://schemas.microsoft.com/office/drawing/2014/main" id="{A1C76ED0-A9FF-134E-8B15-49910B3F3C48}"/>
              </a:ext>
            </a:extLst>
          </p:cNvPr>
          <p:cNvGrpSpPr>
            <a:grpSpLocks/>
          </p:cNvGrpSpPr>
          <p:nvPr/>
        </p:nvGrpSpPr>
        <p:grpSpPr bwMode="auto">
          <a:xfrm>
            <a:off x="2150704" y="4205612"/>
            <a:ext cx="795338" cy="846138"/>
            <a:chOff x="216" y="2155"/>
            <a:chExt cx="501" cy="533"/>
          </a:xfrm>
        </p:grpSpPr>
        <p:sp>
          <p:nvSpPr>
            <p:cNvPr id="39" name="Rectangle 37">
              <a:extLst>
                <a:ext uri="{FF2B5EF4-FFF2-40B4-BE49-F238E27FC236}">
                  <a16:creationId xmlns:a16="http://schemas.microsoft.com/office/drawing/2014/main" id="{6BBF2EF9-95E3-C346-87EE-2673D2EFA027}"/>
                </a:ext>
              </a:extLst>
            </p:cNvPr>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0" name="Picture 38" descr="Karel">
              <a:extLst>
                <a:ext uri="{FF2B5EF4-FFF2-40B4-BE49-F238E27FC236}">
                  <a16:creationId xmlns:a16="http://schemas.microsoft.com/office/drawing/2014/main" id="{9B517B10-5767-7843-9BA8-3306F5FA0A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3491258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044806" y="2183640"/>
            <a:ext cx="4992099" cy="2922587"/>
          </a:xfrm>
          <a:prstGeom prst="rect">
            <a:avLst/>
          </a:prstGeom>
          <a:solidFill>
            <a:srgbClr val="FFFFFF"/>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959029" y="4128327"/>
            <a:ext cx="2070100" cy="990600"/>
            <a:chOff x="3780" y="3336"/>
            <a:chExt cx="1304" cy="624"/>
          </a:xfrm>
        </p:grpSpPr>
        <p:sp>
          <p:nvSpPr>
            <p:cNvPr id="504838" name="Line 6"/>
            <p:cNvSpPr>
              <a:spLocks noChangeShapeType="1"/>
            </p:cNvSpPr>
            <p:nvPr/>
          </p:nvSpPr>
          <p:spPr bwMode="auto">
            <a:xfrm rot="16200000">
              <a:off x="3472" y="3648"/>
              <a:ext cx="62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780" y="3340"/>
              <a:ext cx="13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414140" y="2490027"/>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4</a:t>
              </a:r>
              <a:endParaRPr lang="en-US" sz="1400" dirty="0"/>
            </a:p>
          </p:txBody>
        </p:sp>
      </p:grpSp>
      <p:sp>
        <p:nvSpPr>
          <p:cNvPr id="31" name="Text Box 14">
            <a:extLst>
              <a:ext uri="{FF2B5EF4-FFF2-40B4-BE49-F238E27FC236}">
                <a16:creationId xmlns:a16="http://schemas.microsoft.com/office/drawing/2014/main" id="{C2773432-6128-F84F-87BD-BEF0A0290972}"/>
              </a:ext>
            </a:extLst>
          </p:cNvPr>
          <p:cNvSpPr txBox="1">
            <a:spLocks noChangeArrowheads="1"/>
          </p:cNvSpPr>
          <p:nvPr/>
        </p:nvSpPr>
        <p:spPr bwMode="auto">
          <a:xfrm>
            <a:off x="6201358" y="4465431"/>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2" name="Text Box 14">
            <a:extLst>
              <a:ext uri="{FF2B5EF4-FFF2-40B4-BE49-F238E27FC236}">
                <a16:creationId xmlns:a16="http://schemas.microsoft.com/office/drawing/2014/main" id="{1355AB37-26E1-2A4A-A540-F32459466589}"/>
              </a:ext>
            </a:extLst>
          </p:cNvPr>
          <p:cNvSpPr txBox="1">
            <a:spLocks noChangeArrowheads="1"/>
          </p:cNvSpPr>
          <p:nvPr/>
        </p:nvSpPr>
        <p:spPr bwMode="auto">
          <a:xfrm>
            <a:off x="6201358" y="3504644"/>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3" name="Text Box 14">
            <a:extLst>
              <a:ext uri="{FF2B5EF4-FFF2-40B4-BE49-F238E27FC236}">
                <a16:creationId xmlns:a16="http://schemas.microsoft.com/office/drawing/2014/main" id="{01D79AE6-0E90-8D4F-A0BE-B7305051101E}"/>
              </a:ext>
            </a:extLst>
          </p:cNvPr>
          <p:cNvSpPr txBox="1">
            <a:spLocks noChangeArrowheads="1"/>
          </p:cNvSpPr>
          <p:nvPr/>
        </p:nvSpPr>
        <p:spPr bwMode="auto">
          <a:xfrm>
            <a:off x="6201358" y="2504103"/>
            <a:ext cx="381001"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34" name="Text Box 31">
            <a:extLst>
              <a:ext uri="{FF2B5EF4-FFF2-40B4-BE49-F238E27FC236}">
                <a16:creationId xmlns:a16="http://schemas.microsoft.com/office/drawing/2014/main" id="{270BA613-1B72-8949-BDD3-DBC392D847B0}"/>
              </a:ext>
            </a:extLst>
          </p:cNvPr>
          <p:cNvSpPr txBox="1">
            <a:spLocks noChangeArrowheads="1"/>
          </p:cNvSpPr>
          <p:nvPr/>
        </p:nvSpPr>
        <p:spPr bwMode="auto">
          <a:xfrm>
            <a:off x="5915262" y="5132181"/>
            <a:ext cx="97631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pic>
        <p:nvPicPr>
          <p:cNvPr id="35" name="Picture 39" descr="Beeper">
            <a:extLst>
              <a:ext uri="{FF2B5EF4-FFF2-40B4-BE49-F238E27FC236}">
                <a16:creationId xmlns:a16="http://schemas.microsoft.com/office/drawing/2014/main" id="{28BE5384-ED7F-C44A-9654-F2BD0672177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90831" y="3385457"/>
            <a:ext cx="603250" cy="609600"/>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Rectangle 2">
            <a:extLst>
              <a:ext uri="{FF2B5EF4-FFF2-40B4-BE49-F238E27FC236}">
                <a16:creationId xmlns:a16="http://schemas.microsoft.com/office/drawing/2014/main" id="{BA1DDBA7-E54F-FB4D-B669-BD471AC381F9}"/>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First Challenge</a:t>
            </a:r>
          </a:p>
        </p:txBody>
      </p:sp>
      <p:grpSp>
        <p:nvGrpSpPr>
          <p:cNvPr id="38" name="Group 36">
            <a:extLst>
              <a:ext uri="{FF2B5EF4-FFF2-40B4-BE49-F238E27FC236}">
                <a16:creationId xmlns:a16="http://schemas.microsoft.com/office/drawing/2014/main" id="{A1C76ED0-A9FF-134E-8B15-49910B3F3C48}"/>
              </a:ext>
            </a:extLst>
          </p:cNvPr>
          <p:cNvGrpSpPr>
            <a:grpSpLocks/>
          </p:cNvGrpSpPr>
          <p:nvPr/>
        </p:nvGrpSpPr>
        <p:grpSpPr bwMode="auto">
          <a:xfrm>
            <a:off x="6069561" y="3258555"/>
            <a:ext cx="795338" cy="846138"/>
            <a:chOff x="216" y="2155"/>
            <a:chExt cx="501" cy="533"/>
          </a:xfrm>
        </p:grpSpPr>
        <p:sp>
          <p:nvSpPr>
            <p:cNvPr id="39" name="Rectangle 37">
              <a:extLst>
                <a:ext uri="{FF2B5EF4-FFF2-40B4-BE49-F238E27FC236}">
                  <a16:creationId xmlns:a16="http://schemas.microsoft.com/office/drawing/2014/main" id="{6BBF2EF9-95E3-C346-87EE-2673D2EFA027}"/>
                </a:ext>
              </a:extLst>
            </p:cNvPr>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0" name="Picture 38" descr="Karel">
              <a:extLst>
                <a:ext uri="{FF2B5EF4-FFF2-40B4-BE49-F238E27FC236}">
                  <a16:creationId xmlns:a16="http://schemas.microsoft.com/office/drawing/2014/main" id="{9B517B10-5767-7843-9BA8-3306F5FA0A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3254192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Learn By Doing</a:t>
            </a:r>
          </a:p>
        </p:txBody>
      </p:sp>
    </p:spTree>
    <p:extLst>
      <p:ext uri="{BB962C8B-B14F-4D97-AF65-F5344CB8AC3E}">
        <p14:creationId xmlns:p14="http://schemas.microsoft.com/office/powerpoint/2010/main" val="2226677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0472" y="624828"/>
            <a:ext cx="7787224" cy="5470525"/>
          </a:xfrm>
          <a:prstGeom prst="rect">
            <a:avLst/>
          </a:prstGeom>
        </p:spPr>
      </p:pic>
    </p:spTree>
    <p:extLst>
      <p:ext uri="{BB962C8B-B14F-4D97-AF65-F5344CB8AC3E}">
        <p14:creationId xmlns:p14="http://schemas.microsoft.com/office/powerpoint/2010/main" val="999078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Method Definition</a:t>
            </a:r>
          </a:p>
        </p:txBody>
      </p:sp>
      <p:sp>
        <p:nvSpPr>
          <p:cNvPr id="5" name="TextBox 4"/>
          <p:cNvSpPr txBox="1"/>
          <p:nvPr/>
        </p:nvSpPr>
        <p:spPr>
          <a:xfrm>
            <a:off x="1985675" y="2343651"/>
            <a:ext cx="5032147" cy="1477328"/>
          </a:xfrm>
          <a:prstGeom prst="rect">
            <a:avLst/>
          </a:prstGeom>
          <a:noFill/>
        </p:spPr>
        <p:txBody>
          <a:bodyPr wrap="none" rtlCol="0">
            <a:spAutoFit/>
          </a:bodyPr>
          <a:lstStyle/>
          <a:p>
            <a:r>
              <a:rPr lang="en-US" sz="3000" b="1" dirty="0">
                <a:latin typeface="Courier"/>
                <a:cs typeface="Courier"/>
              </a:rPr>
              <a:t>private</a:t>
            </a:r>
            <a:r>
              <a:rPr lang="en-US" sz="3000" dirty="0">
                <a:latin typeface="Courier"/>
                <a:cs typeface="Courier"/>
              </a:rPr>
              <a:t> </a:t>
            </a:r>
            <a:r>
              <a:rPr lang="en-US" sz="3000" b="1" dirty="0">
                <a:latin typeface="Courier"/>
                <a:cs typeface="Courier"/>
              </a:rPr>
              <a:t>void</a:t>
            </a:r>
            <a:r>
              <a:rPr lang="en-US" sz="3000" dirty="0">
                <a:latin typeface="Courier"/>
                <a:cs typeface="Courier"/>
              </a:rPr>
              <a:t> </a:t>
            </a:r>
            <a:r>
              <a:rPr lang="en-US" sz="3000" i="1" dirty="0">
                <a:latin typeface="Courier"/>
                <a:cs typeface="Courier"/>
              </a:rPr>
              <a:t>name</a:t>
            </a:r>
            <a:r>
              <a:rPr lang="en-US" sz="3000" dirty="0">
                <a:latin typeface="Courier"/>
                <a:cs typeface="Courier"/>
              </a:rPr>
              <a:t>() {</a:t>
            </a:r>
          </a:p>
          <a:p>
            <a:r>
              <a:rPr lang="en-US" sz="3000" i="1" dirty="0">
                <a:latin typeface="Courier"/>
                <a:cs typeface="Courier"/>
              </a:rPr>
              <a:t>   method statements</a:t>
            </a:r>
          </a:p>
          <a:p>
            <a:r>
              <a:rPr lang="en-US" sz="3000" dirty="0">
                <a:latin typeface="Courier"/>
                <a:cs typeface="Courier"/>
              </a:rPr>
              <a:t>}</a:t>
            </a:r>
          </a:p>
        </p:txBody>
      </p:sp>
      <p:sp>
        <p:nvSpPr>
          <p:cNvPr id="6" name="TextBox 5"/>
          <p:cNvSpPr txBox="1"/>
          <p:nvPr/>
        </p:nvSpPr>
        <p:spPr>
          <a:xfrm rot="20436511">
            <a:off x="4501473" y="4756410"/>
            <a:ext cx="2967154" cy="1200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a:t>This adds a new command to </a:t>
            </a:r>
            <a:r>
              <a:rPr lang="en-US" sz="2400" dirty="0" err="1"/>
              <a:t>Karels</a:t>
            </a:r>
            <a:r>
              <a:rPr lang="en-US" sz="2400" dirty="0"/>
              <a:t> vocabulary</a:t>
            </a:r>
          </a:p>
        </p:txBody>
      </p:sp>
    </p:spTree>
    <p:extLst>
      <p:ext uri="{BB962C8B-B14F-4D97-AF65-F5344CB8AC3E}">
        <p14:creationId xmlns:p14="http://schemas.microsoft.com/office/powerpoint/2010/main" val="338637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Courier" charset="0"/>
                <a:ea typeface="Courier" charset="0"/>
                <a:cs typeface="Courier" charset="0"/>
              </a:rPr>
              <a:t>Program</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a:solidFill>
                  <a:schemeClr val="tx1"/>
                </a:solidFill>
                <a:latin typeface="Courier" charset="0"/>
                <a:ea typeface="Courier" charset="0"/>
                <a:cs typeface="Courier" charset="0"/>
              </a:rPr>
              <a:t>Import Packages</a:t>
            </a:r>
          </a:p>
        </p:txBody>
      </p:sp>
    </p:spTree>
    <p:extLst>
      <p:ext uri="{BB962C8B-B14F-4D97-AF65-F5344CB8AC3E}">
        <p14:creationId xmlns:p14="http://schemas.microsoft.com/office/powerpoint/2010/main" val="7456972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a:solidFill>
                  <a:schemeClr val="tx1"/>
                </a:solidFill>
                <a:latin typeface="Courier" charset="0"/>
                <a:ea typeface="Courier" charset="0"/>
                <a:cs typeface="Courier" charset="0"/>
              </a:rPr>
              <a:t>Import Packages</a:t>
            </a:r>
          </a:p>
        </p:txBody>
      </p:sp>
    </p:spTree>
    <p:extLst>
      <p:ext uri="{BB962C8B-B14F-4D97-AF65-F5344CB8AC3E}">
        <p14:creationId xmlns:p14="http://schemas.microsoft.com/office/powerpoint/2010/main" val="12304297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a:solidFill>
                  <a:schemeClr val="tx1"/>
                </a:solidFill>
                <a:latin typeface="Courier" charset="0"/>
                <a:ea typeface="Courier" charset="0"/>
                <a:cs typeface="Courier" charset="0"/>
              </a:rPr>
              <a:t>Import Packages</a:t>
            </a:r>
          </a:p>
        </p:txBody>
      </p:sp>
      <p:sp>
        <p:nvSpPr>
          <p:cNvPr id="9" name="Rounded Rectangle 8"/>
          <p:cNvSpPr/>
          <p:nvPr/>
        </p:nvSpPr>
        <p:spPr>
          <a:xfrm>
            <a:off x="867294" y="2097577"/>
            <a:ext cx="4455622" cy="2740429"/>
          </a:xfrm>
          <a:prstGeom prst="roundRect">
            <a:avLst>
              <a:gd name="adj" fmla="val 6648"/>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Courier" charset="0"/>
                <a:ea typeface="Courier" charset="0"/>
                <a:cs typeface="Courier" charset="0"/>
              </a:rPr>
              <a:t>run method</a:t>
            </a:r>
          </a:p>
        </p:txBody>
      </p:sp>
      <p:sp>
        <p:nvSpPr>
          <p:cNvPr id="10" name="Rounded Rectangle 9"/>
          <p:cNvSpPr/>
          <p:nvPr/>
        </p:nvSpPr>
        <p:spPr>
          <a:xfrm>
            <a:off x="847898" y="5004261"/>
            <a:ext cx="4444538" cy="1246909"/>
          </a:xfrm>
          <a:prstGeom prst="roundRect">
            <a:avLst>
              <a:gd name="adj" fmla="val 9883"/>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Courier" charset="0"/>
                <a:ea typeface="Courier" charset="0"/>
                <a:cs typeface="Courier" charset="0"/>
              </a:rPr>
              <a:t>helper methods</a:t>
            </a:r>
          </a:p>
        </p:txBody>
      </p:sp>
    </p:spTree>
    <p:extLst>
      <p:ext uri="{BB962C8B-B14F-4D97-AF65-F5344CB8AC3E}">
        <p14:creationId xmlns:p14="http://schemas.microsoft.com/office/powerpoint/2010/main" val="10813896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a:solidFill>
                  <a:schemeClr val="tx1"/>
                </a:solidFill>
                <a:latin typeface="Courier" charset="0"/>
                <a:ea typeface="Courier" charset="0"/>
                <a:cs typeface="Courier" charset="0"/>
              </a:rPr>
              <a:t>Import Packages</a:t>
            </a:r>
          </a:p>
        </p:txBody>
      </p:sp>
      <p:sp>
        <p:nvSpPr>
          <p:cNvPr id="10" name="Rounded Rectangle 9"/>
          <p:cNvSpPr/>
          <p:nvPr/>
        </p:nvSpPr>
        <p:spPr>
          <a:xfrm>
            <a:off x="847898" y="5004261"/>
            <a:ext cx="4444538" cy="1246909"/>
          </a:xfrm>
          <a:prstGeom prst="roundRect">
            <a:avLst>
              <a:gd name="adj" fmla="val 9883"/>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Courier" charset="0"/>
                <a:ea typeface="Courier" charset="0"/>
                <a:cs typeface="Courier" charset="0"/>
              </a:rPr>
              <a:t>helper methods</a:t>
            </a:r>
          </a:p>
        </p:txBody>
      </p:sp>
      <p:sp>
        <p:nvSpPr>
          <p:cNvPr id="11" name="Rectangle 10"/>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Tree>
    <p:extLst>
      <p:ext uri="{BB962C8B-B14F-4D97-AF65-F5344CB8AC3E}">
        <p14:creationId xmlns:p14="http://schemas.microsoft.com/office/powerpoint/2010/main" val="13082033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a:solidFill>
                  <a:schemeClr val="tx1"/>
                </a:solidFill>
                <a:latin typeface="Courier" charset="0"/>
                <a:ea typeface="Courier" charset="0"/>
                <a:cs typeface="Courier" charset="0"/>
              </a:rPr>
              <a:t>Import Packages</a:t>
            </a:r>
          </a:p>
        </p:txBody>
      </p:sp>
      <p:sp>
        <p:nvSpPr>
          <p:cNvPr id="11" name="Rectangle 10"/>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9" name="Rectangle 8"/>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Tree>
    <p:extLst>
      <p:ext uri="{BB962C8B-B14F-4D97-AF65-F5344CB8AC3E}">
        <p14:creationId xmlns:p14="http://schemas.microsoft.com/office/powerpoint/2010/main" val="15425112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7154" y="3163124"/>
            <a:ext cx="5806974" cy="707886"/>
          </a:xfrm>
          <a:prstGeom prst="rect">
            <a:avLst/>
          </a:prstGeom>
        </p:spPr>
        <p:txBody>
          <a:bodyPr wrap="none">
            <a:spAutoFit/>
          </a:bodyPr>
          <a:lstStyle/>
          <a:p>
            <a:r>
              <a:rPr lang="en-US" sz="4000" dirty="0"/>
              <a:t>http://cs106a.stanford.edu</a:t>
            </a:r>
          </a:p>
        </p:txBody>
      </p:sp>
      <p:sp>
        <p:nvSpPr>
          <p:cNvPr id="7" name="Right Arrow 6"/>
          <p:cNvSpPr/>
          <p:nvPr/>
        </p:nvSpPr>
        <p:spPr>
          <a:xfrm rot="2760181">
            <a:off x="1003163" y="1666277"/>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5523020">
            <a:off x="3898675" y="4086430"/>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7391163">
            <a:off x="6089221" y="1643504"/>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Course Website</a:t>
            </a:r>
          </a:p>
        </p:txBody>
      </p:sp>
    </p:spTree>
    <p:extLst>
      <p:ext uri="{BB962C8B-B14F-4D97-AF65-F5344CB8AC3E}">
        <p14:creationId xmlns:p14="http://schemas.microsoft.com/office/powerpoint/2010/main" val="59543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Tree>
    <p:extLst>
      <p:ext uri="{BB962C8B-B14F-4D97-AF65-F5344CB8AC3E}">
        <p14:creationId xmlns:p14="http://schemas.microsoft.com/office/powerpoint/2010/main" val="14263824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9" name="AutoShape 2"/>
          <p:cNvSpPr>
            <a:spLocks/>
          </p:cNvSpPr>
          <p:nvPr/>
        </p:nvSpPr>
        <p:spPr bwMode="auto">
          <a:xfrm>
            <a:off x="4535322" y="2111432"/>
            <a:ext cx="219558" cy="2527922"/>
          </a:xfrm>
          <a:prstGeom prst="rightBrace">
            <a:avLst>
              <a:gd name="adj1" fmla="val 134664"/>
              <a:gd name="adj2" fmla="val 50000"/>
            </a:avLst>
          </a:prstGeom>
          <a:noFill/>
          <a:ln w="9525" cap="flat">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dirty="0"/>
          </a:p>
        </p:txBody>
      </p:sp>
      <p:sp>
        <p:nvSpPr>
          <p:cNvPr id="10" name="Text Box 3"/>
          <p:cNvSpPr txBox="1">
            <a:spLocks noChangeArrowheads="1"/>
          </p:cNvSpPr>
          <p:nvPr/>
        </p:nvSpPr>
        <p:spPr bwMode="auto">
          <a:xfrm>
            <a:off x="5095636" y="2985231"/>
            <a:ext cx="3504695" cy="1320762"/>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piece of the program's </a:t>
            </a:r>
            <a:r>
              <a:rPr lang="en-US" sz="2200" b="1" i="1" dirty="0">
                <a:solidFill>
                  <a:srgbClr val="0000FF"/>
                </a:solidFill>
                <a:latin typeface="DejaVu Serif" charset="0"/>
              </a:rPr>
              <a:t>source code</a:t>
            </a:r>
            <a:r>
              <a:rPr lang="en-US" sz="2200" dirty="0">
                <a:latin typeface="DejaVu Serif" charset="0"/>
              </a:rPr>
              <a:t> is called a </a:t>
            </a:r>
            <a:r>
              <a:rPr lang="en-US" sz="2200" b="1" i="1" dirty="0">
                <a:solidFill>
                  <a:srgbClr val="0000FF"/>
                </a:solidFill>
                <a:latin typeface="DejaVu Serif" charset="0"/>
              </a:rPr>
              <a:t>method</a:t>
            </a:r>
            <a:r>
              <a:rPr lang="en-US" sz="2200" dirty="0">
                <a:latin typeface="DejaVu Serif" charset="0"/>
              </a:rPr>
              <a:t>.</a:t>
            </a:r>
          </a:p>
        </p:txBody>
      </p:sp>
    </p:spTree>
    <p:extLst>
      <p:ext uri="{BB962C8B-B14F-4D97-AF65-F5344CB8AC3E}">
        <p14:creationId xmlns:p14="http://schemas.microsoft.com/office/powerpoint/2010/main" val="15169194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1" name="Text Box 2"/>
          <p:cNvSpPr txBox="1">
            <a:spLocks noChangeArrowheads="1"/>
          </p:cNvSpPr>
          <p:nvPr/>
        </p:nvSpPr>
        <p:spPr bwMode="auto">
          <a:xfrm>
            <a:off x="4677382" y="2804464"/>
            <a:ext cx="3732480" cy="108875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line of code gives the </a:t>
            </a:r>
            <a:r>
              <a:rPr lang="en-US" sz="2200" b="1" i="1" dirty="0">
                <a:solidFill>
                  <a:srgbClr val="0000FF"/>
                </a:solidFill>
                <a:latin typeface="DejaVu Serif" charset="0"/>
              </a:rPr>
              <a:t>name</a:t>
            </a:r>
            <a:r>
              <a:rPr lang="en-US" sz="2200" dirty="0">
                <a:latin typeface="DejaVu Serif" charset="0"/>
              </a:rPr>
              <a:t> of the method </a:t>
            </a:r>
          </a:p>
          <a:p>
            <a:pPr algn="ctr">
              <a:lnSpc>
                <a:spcPct val="98000"/>
              </a:lnSpc>
            </a:pPr>
            <a:r>
              <a:rPr lang="en-US" sz="2200" dirty="0">
                <a:latin typeface="DejaVu Serif" charset="0"/>
              </a:rPr>
              <a:t>(here, </a:t>
            </a:r>
            <a:r>
              <a:rPr lang="en-US" sz="2200" dirty="0">
                <a:latin typeface="Ubuntu Mono" charset="0"/>
              </a:rPr>
              <a:t>run</a:t>
            </a:r>
            <a:r>
              <a:rPr lang="en-US" sz="2200" dirty="0">
                <a:latin typeface="DejaVu Serif" charset="0"/>
              </a:rPr>
              <a:t>)</a:t>
            </a:r>
          </a:p>
        </p:txBody>
      </p:sp>
      <p:sp>
        <p:nvSpPr>
          <p:cNvPr id="12" name="Freeform 11"/>
          <p:cNvSpPr/>
          <p:nvPr/>
        </p:nvSpPr>
        <p:spPr>
          <a:xfrm>
            <a:off x="3087890" y="2387751"/>
            <a:ext cx="2492791" cy="416689"/>
          </a:xfrm>
          <a:custGeom>
            <a:avLst/>
            <a:gdLst>
              <a:gd name="connsiteX0" fmla="*/ 2492791 w 2492791"/>
              <a:gd name="connsiteY0" fmla="*/ 416689 h 416689"/>
              <a:gd name="connsiteX1" fmla="*/ 2446493 w 2492791"/>
              <a:gd name="connsiteY1" fmla="*/ 381965 h 416689"/>
              <a:gd name="connsiteX2" fmla="*/ 2411768 w 2492791"/>
              <a:gd name="connsiteY2" fmla="*/ 358816 h 416689"/>
              <a:gd name="connsiteX3" fmla="*/ 2388619 w 2492791"/>
              <a:gd name="connsiteY3" fmla="*/ 335666 h 416689"/>
              <a:gd name="connsiteX4" fmla="*/ 2272872 w 2492791"/>
              <a:gd name="connsiteY4" fmla="*/ 266218 h 416689"/>
              <a:gd name="connsiteX5" fmla="*/ 2157125 w 2492791"/>
              <a:gd name="connsiteY5" fmla="*/ 196770 h 416689"/>
              <a:gd name="connsiteX6" fmla="*/ 2110827 w 2492791"/>
              <a:gd name="connsiteY6" fmla="*/ 185195 h 416689"/>
              <a:gd name="connsiteX7" fmla="*/ 2076103 w 2492791"/>
              <a:gd name="connsiteY7" fmla="*/ 162046 h 416689"/>
              <a:gd name="connsiteX8" fmla="*/ 1960356 w 2492791"/>
              <a:gd name="connsiteY8" fmla="*/ 138897 h 416689"/>
              <a:gd name="connsiteX9" fmla="*/ 1196427 w 2492791"/>
              <a:gd name="connsiteY9" fmla="*/ 162046 h 416689"/>
              <a:gd name="connsiteX10" fmla="*/ 1126979 w 2492791"/>
              <a:gd name="connsiteY10" fmla="*/ 185195 h 416689"/>
              <a:gd name="connsiteX11" fmla="*/ 1057530 w 2492791"/>
              <a:gd name="connsiteY11" fmla="*/ 196770 h 416689"/>
              <a:gd name="connsiteX12" fmla="*/ 999657 w 2492791"/>
              <a:gd name="connsiteY12" fmla="*/ 208345 h 416689"/>
              <a:gd name="connsiteX13" fmla="*/ 907060 w 2492791"/>
              <a:gd name="connsiteY13" fmla="*/ 254643 h 416689"/>
              <a:gd name="connsiteX14" fmla="*/ 768163 w 2492791"/>
              <a:gd name="connsiteY14" fmla="*/ 277793 h 416689"/>
              <a:gd name="connsiteX15" fmla="*/ 594543 w 2492791"/>
              <a:gd name="connsiteY15" fmla="*/ 300942 h 416689"/>
              <a:gd name="connsiteX16" fmla="*/ 282027 w 2492791"/>
              <a:gd name="connsiteY16" fmla="*/ 289367 h 416689"/>
              <a:gd name="connsiteX17" fmla="*/ 212579 w 2492791"/>
              <a:gd name="connsiteY17" fmla="*/ 243069 h 416689"/>
              <a:gd name="connsiteX18" fmla="*/ 154705 w 2492791"/>
              <a:gd name="connsiteY18" fmla="*/ 150471 h 416689"/>
              <a:gd name="connsiteX19" fmla="*/ 108406 w 2492791"/>
              <a:gd name="connsiteY19" fmla="*/ 81023 h 416689"/>
              <a:gd name="connsiteX20" fmla="*/ 50533 w 2492791"/>
              <a:gd name="connsiteY20" fmla="*/ 57874 h 416689"/>
              <a:gd name="connsiteX21" fmla="*/ 38958 w 2492791"/>
              <a:gd name="connsiteY21" fmla="*/ 92598 h 416689"/>
              <a:gd name="connsiteX22" fmla="*/ 27384 w 2492791"/>
              <a:gd name="connsiteY22" fmla="*/ 11575 h 416689"/>
              <a:gd name="connsiteX23" fmla="*/ 62108 w 2492791"/>
              <a:gd name="connsiteY23" fmla="*/ 0 h 416689"/>
              <a:gd name="connsiteX24" fmla="*/ 189429 w 2492791"/>
              <a:gd name="connsiteY24" fmla="*/ 34724 h 416689"/>
              <a:gd name="connsiteX25" fmla="*/ 224153 w 2492791"/>
              <a:gd name="connsiteY25" fmla="*/ 46299 h 41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92791" h="416689">
                <a:moveTo>
                  <a:pt x="2492791" y="416689"/>
                </a:moveTo>
                <a:cubicBezTo>
                  <a:pt x="2477358" y="405114"/>
                  <a:pt x="2462191" y="393178"/>
                  <a:pt x="2446493" y="381965"/>
                </a:cubicBezTo>
                <a:cubicBezTo>
                  <a:pt x="2435173" y="373879"/>
                  <a:pt x="2422631" y="367506"/>
                  <a:pt x="2411768" y="358816"/>
                </a:cubicBezTo>
                <a:cubicBezTo>
                  <a:pt x="2403247" y="351999"/>
                  <a:pt x="2397699" y="341719"/>
                  <a:pt x="2388619" y="335666"/>
                </a:cubicBezTo>
                <a:cubicBezTo>
                  <a:pt x="2351182" y="310708"/>
                  <a:pt x="2311454" y="289367"/>
                  <a:pt x="2272872" y="266218"/>
                </a:cubicBezTo>
                <a:cubicBezTo>
                  <a:pt x="2272870" y="266217"/>
                  <a:pt x="2157127" y="196771"/>
                  <a:pt x="2157125" y="196770"/>
                </a:cubicBezTo>
                <a:lnTo>
                  <a:pt x="2110827" y="185195"/>
                </a:lnTo>
                <a:cubicBezTo>
                  <a:pt x="2099252" y="177479"/>
                  <a:pt x="2088545" y="168267"/>
                  <a:pt x="2076103" y="162046"/>
                </a:cubicBezTo>
                <a:cubicBezTo>
                  <a:pt x="2043778" y="145883"/>
                  <a:pt x="1990220" y="143163"/>
                  <a:pt x="1960356" y="138897"/>
                </a:cubicBezTo>
                <a:cubicBezTo>
                  <a:pt x="1705713" y="146613"/>
                  <a:pt x="1450795" y="147915"/>
                  <a:pt x="1196427" y="162046"/>
                </a:cubicBezTo>
                <a:cubicBezTo>
                  <a:pt x="1172063" y="163400"/>
                  <a:pt x="1150652" y="179277"/>
                  <a:pt x="1126979" y="185195"/>
                </a:cubicBezTo>
                <a:cubicBezTo>
                  <a:pt x="1104211" y="190887"/>
                  <a:pt x="1080620" y="192572"/>
                  <a:pt x="1057530" y="196770"/>
                </a:cubicBezTo>
                <a:cubicBezTo>
                  <a:pt x="1038174" y="200289"/>
                  <a:pt x="1018948" y="204487"/>
                  <a:pt x="999657" y="208345"/>
                </a:cubicBezTo>
                <a:cubicBezTo>
                  <a:pt x="968791" y="223778"/>
                  <a:pt x="940538" y="246273"/>
                  <a:pt x="907060" y="254643"/>
                </a:cubicBezTo>
                <a:cubicBezTo>
                  <a:pt x="821349" y="276071"/>
                  <a:pt x="894603" y="259730"/>
                  <a:pt x="768163" y="277793"/>
                </a:cubicBezTo>
                <a:cubicBezTo>
                  <a:pt x="586328" y="303769"/>
                  <a:pt x="838046" y="273885"/>
                  <a:pt x="594543" y="300942"/>
                </a:cubicBezTo>
                <a:cubicBezTo>
                  <a:pt x="490371" y="297084"/>
                  <a:pt x="385094" y="304983"/>
                  <a:pt x="282027" y="289367"/>
                </a:cubicBezTo>
                <a:cubicBezTo>
                  <a:pt x="254519" y="285199"/>
                  <a:pt x="212579" y="243069"/>
                  <a:pt x="212579" y="243069"/>
                </a:cubicBezTo>
                <a:cubicBezTo>
                  <a:pt x="174082" y="166077"/>
                  <a:pt x="207294" y="225598"/>
                  <a:pt x="154705" y="150471"/>
                </a:cubicBezTo>
                <a:cubicBezTo>
                  <a:pt x="138750" y="127678"/>
                  <a:pt x="108406" y="81023"/>
                  <a:pt x="108406" y="81023"/>
                </a:cubicBezTo>
                <a:cubicBezTo>
                  <a:pt x="79157" y="-6726"/>
                  <a:pt x="99898" y="-7946"/>
                  <a:pt x="50533" y="57874"/>
                </a:cubicBezTo>
                <a:cubicBezTo>
                  <a:pt x="46675" y="69449"/>
                  <a:pt x="45726" y="82446"/>
                  <a:pt x="38958" y="92598"/>
                </a:cubicBezTo>
                <a:cubicBezTo>
                  <a:pt x="-24399" y="187632"/>
                  <a:pt x="2972" y="65281"/>
                  <a:pt x="27384" y="11575"/>
                </a:cubicBezTo>
                <a:cubicBezTo>
                  <a:pt x="32433" y="468"/>
                  <a:pt x="50533" y="3858"/>
                  <a:pt x="62108" y="0"/>
                </a:cubicBezTo>
                <a:cubicBezTo>
                  <a:pt x="143906" y="16360"/>
                  <a:pt x="101321" y="5355"/>
                  <a:pt x="189429" y="34724"/>
                </a:cubicBezTo>
                <a:lnTo>
                  <a:pt x="224153" y="46299"/>
                </a:lnTo>
              </a:path>
            </a:pathLst>
          </a:custGeom>
          <a:noFill/>
          <a:ln w="38100">
            <a:solidFill>
              <a:srgbClr val="033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1012443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1" name="Text Box 2"/>
          <p:cNvSpPr txBox="1">
            <a:spLocks noChangeArrowheads="1"/>
          </p:cNvSpPr>
          <p:nvPr/>
        </p:nvSpPr>
        <p:spPr bwMode="auto">
          <a:xfrm>
            <a:off x="4677382" y="2804464"/>
            <a:ext cx="3732480" cy="108875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line of code gives the </a:t>
            </a:r>
            <a:r>
              <a:rPr lang="en-US" sz="2200" b="1" i="1" dirty="0">
                <a:solidFill>
                  <a:srgbClr val="0000FF"/>
                </a:solidFill>
                <a:latin typeface="DejaVu Serif" charset="0"/>
              </a:rPr>
              <a:t>name</a:t>
            </a:r>
            <a:r>
              <a:rPr lang="en-US" sz="2200" dirty="0">
                <a:latin typeface="DejaVu Serif" charset="0"/>
              </a:rPr>
              <a:t> of the method </a:t>
            </a:r>
          </a:p>
          <a:p>
            <a:pPr algn="ctr">
              <a:lnSpc>
                <a:spcPct val="98000"/>
              </a:lnSpc>
            </a:pPr>
            <a:r>
              <a:rPr lang="en-US" sz="2200" dirty="0">
                <a:latin typeface="DejaVu Serif" charset="0"/>
              </a:rPr>
              <a:t>(here, </a:t>
            </a:r>
            <a:r>
              <a:rPr lang="en-US" sz="2200" dirty="0" err="1">
                <a:latin typeface="Ubuntu Mono" charset="0"/>
              </a:rPr>
              <a:t>turnRight</a:t>
            </a:r>
            <a:r>
              <a:rPr lang="en-US" sz="2200" dirty="0">
                <a:latin typeface="DejaVu Serif" charset="0"/>
              </a:rPr>
              <a:t>)</a:t>
            </a:r>
          </a:p>
        </p:txBody>
      </p:sp>
      <p:cxnSp>
        <p:nvCxnSpPr>
          <p:cNvPr id="10" name="AutoShape 4"/>
          <p:cNvCxnSpPr>
            <a:cxnSpLocks noChangeShapeType="1"/>
          </p:cNvCxnSpPr>
          <p:nvPr/>
        </p:nvCxnSpPr>
        <p:spPr bwMode="auto">
          <a:xfrm rot="16200000" flipH="1" flipV="1">
            <a:off x="3959077" y="2472153"/>
            <a:ext cx="2435111" cy="2700726"/>
          </a:xfrm>
          <a:prstGeom prst="curvedConnector4">
            <a:avLst>
              <a:gd name="adj1" fmla="val -9388"/>
              <a:gd name="adj2" fmla="val 84551"/>
            </a:avLst>
          </a:prstGeom>
          <a:noFill/>
          <a:ln w="36720" cap="flat">
            <a:solidFill>
              <a:srgbClr val="00008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2818615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0" name="Oval 9"/>
          <p:cNvSpPr/>
          <p:nvPr/>
        </p:nvSpPr>
        <p:spPr>
          <a:xfrm>
            <a:off x="3584600" y="2000146"/>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79761" y="4510658"/>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Box 2"/>
          <p:cNvSpPr txBox="1">
            <a:spLocks noChangeArrowheads="1"/>
          </p:cNvSpPr>
          <p:nvPr/>
        </p:nvSpPr>
        <p:spPr bwMode="auto">
          <a:xfrm>
            <a:off x="5432326" y="2545168"/>
            <a:ext cx="2441674"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is called a </a:t>
            </a:r>
            <a:r>
              <a:rPr lang="en-US" sz="2200" b="1" i="1" dirty="0">
                <a:solidFill>
                  <a:srgbClr val="0000FF"/>
                </a:solidFill>
                <a:latin typeface="DejaVu Serif" charset="0"/>
              </a:rPr>
              <a:t>code block</a:t>
            </a:r>
            <a:endParaRPr lang="en-US" sz="2200" b="1" dirty="0">
              <a:latin typeface="DejaVu Serif" charset="0"/>
            </a:endParaRPr>
          </a:p>
        </p:txBody>
      </p:sp>
    </p:spTree>
    <p:extLst>
      <p:ext uri="{BB962C8B-B14F-4D97-AF65-F5344CB8AC3E}">
        <p14:creationId xmlns:p14="http://schemas.microsoft.com/office/powerpoint/2010/main" val="5687053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914400" y="2337084"/>
            <a:ext cx="489102" cy="240323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0" name="Oval 9"/>
          <p:cNvSpPr/>
          <p:nvPr/>
        </p:nvSpPr>
        <p:spPr>
          <a:xfrm>
            <a:off x="3584600" y="2000146"/>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79761" y="4510658"/>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Box 2"/>
          <p:cNvSpPr txBox="1">
            <a:spLocks noChangeArrowheads="1"/>
          </p:cNvSpPr>
          <p:nvPr/>
        </p:nvSpPr>
        <p:spPr bwMode="auto">
          <a:xfrm>
            <a:off x="5432326" y="2545168"/>
            <a:ext cx="2441674" cy="912927"/>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is called a </a:t>
            </a:r>
            <a:r>
              <a:rPr lang="en-US" sz="2200" b="1" i="1" dirty="0">
                <a:solidFill>
                  <a:srgbClr val="0000FF"/>
                </a:solidFill>
                <a:latin typeface="DejaVu Serif" charset="0"/>
              </a:rPr>
              <a:t>code block</a:t>
            </a:r>
            <a:endParaRPr lang="en-US" sz="2200" b="1" dirty="0">
              <a:latin typeface="DejaVu Serif" charset="0"/>
            </a:endParaRPr>
          </a:p>
        </p:txBody>
      </p:sp>
    </p:spTree>
    <p:extLst>
      <p:ext uri="{BB962C8B-B14F-4D97-AF65-F5344CB8AC3E}">
        <p14:creationId xmlns:p14="http://schemas.microsoft.com/office/powerpoint/2010/main" val="12966570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482138" y="1895302"/>
            <a:ext cx="415637" cy="4372494"/>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914400" y="2337084"/>
            <a:ext cx="489102" cy="240323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0" name="Oval 9"/>
          <p:cNvSpPr/>
          <p:nvPr/>
        </p:nvSpPr>
        <p:spPr>
          <a:xfrm>
            <a:off x="3584600" y="2000146"/>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79761" y="4510658"/>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Box 2"/>
          <p:cNvSpPr txBox="1">
            <a:spLocks noChangeArrowheads="1"/>
          </p:cNvSpPr>
          <p:nvPr/>
        </p:nvSpPr>
        <p:spPr bwMode="auto">
          <a:xfrm>
            <a:off x="5432325" y="2545168"/>
            <a:ext cx="2714147" cy="946177"/>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a:t>
            </a:r>
            <a:r>
              <a:rPr lang="en-US" sz="2200">
                <a:latin typeface="DejaVu Serif" charset="0"/>
              </a:rPr>
              <a:t>is also called </a:t>
            </a:r>
            <a:r>
              <a:rPr lang="en-US" sz="2200" dirty="0">
                <a:latin typeface="DejaVu Serif" charset="0"/>
              </a:rPr>
              <a:t>a </a:t>
            </a:r>
            <a:r>
              <a:rPr lang="en-US" sz="2200" b="1" i="1" dirty="0">
                <a:solidFill>
                  <a:srgbClr val="0000FF"/>
                </a:solidFill>
                <a:latin typeface="DejaVu Serif" charset="0"/>
              </a:rPr>
              <a:t>code block</a:t>
            </a:r>
            <a:endParaRPr lang="en-US" sz="2200" b="1" dirty="0">
              <a:latin typeface="DejaVu Serif" charset="0"/>
            </a:endParaRPr>
          </a:p>
        </p:txBody>
      </p:sp>
      <p:sp>
        <p:nvSpPr>
          <p:cNvPr id="13" name="Oval 12"/>
          <p:cNvSpPr/>
          <p:nvPr/>
        </p:nvSpPr>
        <p:spPr>
          <a:xfrm>
            <a:off x="7615571" y="1474901"/>
            <a:ext cx="446867" cy="446867"/>
          </a:xfrm>
          <a:prstGeom prst="ellipse">
            <a:avLst/>
          </a:prstGeom>
          <a:noFill/>
          <a:ln w="76200" cmpd="sng">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37023" y="6226242"/>
            <a:ext cx="446867" cy="446867"/>
          </a:xfrm>
          <a:prstGeom prst="ellipse">
            <a:avLst/>
          </a:prstGeom>
          <a:noFill/>
          <a:ln w="76200" cmpd="sng">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15656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16" name="Rounded Rectangle 15"/>
          <p:cNvSpPr/>
          <p:nvPr/>
        </p:nvSpPr>
        <p:spPr>
          <a:xfrm>
            <a:off x="482138" y="1895302"/>
            <a:ext cx="415637" cy="4372494"/>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914400" y="2337085"/>
            <a:ext cx="465513" cy="230141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7" name="Rounded Rectangle 16"/>
          <p:cNvSpPr/>
          <p:nvPr/>
        </p:nvSpPr>
        <p:spPr>
          <a:xfrm>
            <a:off x="933797" y="5336771"/>
            <a:ext cx="465513" cy="71766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40828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1" name="Text Box 2"/>
          <p:cNvSpPr txBox="1">
            <a:spLocks noChangeArrowheads="1"/>
          </p:cNvSpPr>
          <p:nvPr/>
        </p:nvSpPr>
        <p:spPr bwMode="auto">
          <a:xfrm>
            <a:off x="3587469" y="3706178"/>
            <a:ext cx="4769280"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The </a:t>
            </a:r>
            <a:r>
              <a:rPr lang="en-US" sz="2200">
                <a:latin typeface="DejaVu Serif" charset="0"/>
              </a:rPr>
              <a:t>run method is </a:t>
            </a:r>
            <a:r>
              <a:rPr lang="en-US" sz="2200" dirty="0">
                <a:latin typeface="DejaVu Serif" charset="0"/>
              </a:rPr>
              <a:t>“public” so that Eclipse can </a:t>
            </a:r>
            <a:r>
              <a:rPr lang="en-US" sz="2200">
                <a:latin typeface="DejaVu Serif" charset="0"/>
              </a:rPr>
              <a:t>call it.</a:t>
            </a:r>
            <a:endParaRPr lang="en-US" sz="2200" dirty="0">
              <a:latin typeface="DejaVu Serif" charset="0"/>
            </a:endParaRPr>
          </a:p>
        </p:txBody>
      </p:sp>
      <p:sp>
        <p:nvSpPr>
          <p:cNvPr id="13" name="Freeform 12"/>
          <p:cNvSpPr/>
          <p:nvPr/>
        </p:nvSpPr>
        <p:spPr>
          <a:xfrm>
            <a:off x="2899985" y="2386279"/>
            <a:ext cx="2442258" cy="1273215"/>
          </a:xfrm>
          <a:custGeom>
            <a:avLst/>
            <a:gdLst>
              <a:gd name="connsiteX0" fmla="*/ 2442258 w 2442258"/>
              <a:gd name="connsiteY0" fmla="*/ 1273215 h 1273215"/>
              <a:gd name="connsiteX1" fmla="*/ 2095017 w 2442258"/>
              <a:gd name="connsiteY1" fmla="*/ 995423 h 1273215"/>
              <a:gd name="connsiteX2" fmla="*/ 1689903 w 2442258"/>
              <a:gd name="connsiteY2" fmla="*/ 810228 h 1273215"/>
              <a:gd name="connsiteX3" fmla="*/ 1574156 w 2442258"/>
              <a:gd name="connsiteY3" fmla="*/ 775504 h 1273215"/>
              <a:gd name="connsiteX4" fmla="*/ 1296364 w 2442258"/>
              <a:gd name="connsiteY4" fmla="*/ 717631 h 1273215"/>
              <a:gd name="connsiteX5" fmla="*/ 856526 w 2442258"/>
              <a:gd name="connsiteY5" fmla="*/ 706056 h 1273215"/>
              <a:gd name="connsiteX6" fmla="*/ 671331 w 2442258"/>
              <a:gd name="connsiteY6" fmla="*/ 671332 h 1273215"/>
              <a:gd name="connsiteX7" fmla="*/ 578734 w 2442258"/>
              <a:gd name="connsiteY7" fmla="*/ 648183 h 1273215"/>
              <a:gd name="connsiteX8" fmla="*/ 544010 w 2442258"/>
              <a:gd name="connsiteY8" fmla="*/ 636608 h 1273215"/>
              <a:gd name="connsiteX9" fmla="*/ 416688 w 2442258"/>
              <a:gd name="connsiteY9" fmla="*/ 567160 h 1273215"/>
              <a:gd name="connsiteX10" fmla="*/ 370389 w 2442258"/>
              <a:gd name="connsiteY10" fmla="*/ 520861 h 1273215"/>
              <a:gd name="connsiteX11" fmla="*/ 324091 w 2442258"/>
              <a:gd name="connsiteY11" fmla="*/ 474562 h 1273215"/>
              <a:gd name="connsiteX12" fmla="*/ 277792 w 2442258"/>
              <a:gd name="connsiteY12" fmla="*/ 439838 h 1273215"/>
              <a:gd name="connsiteX13" fmla="*/ 219919 w 2442258"/>
              <a:gd name="connsiteY13" fmla="*/ 347241 h 1273215"/>
              <a:gd name="connsiteX14" fmla="*/ 208344 w 2442258"/>
              <a:gd name="connsiteY14" fmla="*/ 300942 h 1273215"/>
              <a:gd name="connsiteX15" fmla="*/ 162045 w 2442258"/>
              <a:gd name="connsiteY15" fmla="*/ 185195 h 1273215"/>
              <a:gd name="connsiteX16" fmla="*/ 127321 w 2442258"/>
              <a:gd name="connsiteY16" fmla="*/ 0 h 1273215"/>
              <a:gd name="connsiteX17" fmla="*/ 92597 w 2442258"/>
              <a:gd name="connsiteY17" fmla="*/ 69448 h 1273215"/>
              <a:gd name="connsiteX18" fmla="*/ 69448 w 2442258"/>
              <a:gd name="connsiteY18" fmla="*/ 115747 h 1273215"/>
              <a:gd name="connsiteX19" fmla="*/ 0 w 2442258"/>
              <a:gd name="connsiteY19" fmla="*/ 208345 h 1273215"/>
              <a:gd name="connsiteX20" fmla="*/ 57873 w 2442258"/>
              <a:gd name="connsiteY20" fmla="*/ 104172 h 1273215"/>
              <a:gd name="connsiteX21" fmla="*/ 92597 w 2442258"/>
              <a:gd name="connsiteY21" fmla="*/ 69448 h 1273215"/>
              <a:gd name="connsiteX22" fmla="*/ 138896 w 2442258"/>
              <a:gd name="connsiteY22" fmla="*/ 11575 h 1273215"/>
              <a:gd name="connsiteX23" fmla="*/ 173620 w 2442258"/>
              <a:gd name="connsiteY23" fmla="*/ 0 h 1273215"/>
              <a:gd name="connsiteX24" fmla="*/ 266217 w 2442258"/>
              <a:gd name="connsiteY24" fmla="*/ 138897 h 1273215"/>
              <a:gd name="connsiteX25" fmla="*/ 335665 w 2442258"/>
              <a:gd name="connsiteY25" fmla="*/ 185195 h 1273215"/>
              <a:gd name="connsiteX26" fmla="*/ 370389 w 2442258"/>
              <a:gd name="connsiteY26" fmla="*/ 208345 h 127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42258" h="1273215">
                <a:moveTo>
                  <a:pt x="2442258" y="1273215"/>
                </a:moveTo>
                <a:cubicBezTo>
                  <a:pt x="2342481" y="1123551"/>
                  <a:pt x="2356561" y="1126195"/>
                  <a:pt x="2095017" y="995423"/>
                </a:cubicBezTo>
                <a:cubicBezTo>
                  <a:pt x="1917106" y="906468"/>
                  <a:pt x="1872708" y="877934"/>
                  <a:pt x="1689903" y="810228"/>
                </a:cubicBezTo>
                <a:cubicBezTo>
                  <a:pt x="1652129" y="796238"/>
                  <a:pt x="1613366" y="784730"/>
                  <a:pt x="1574156" y="775504"/>
                </a:cubicBezTo>
                <a:cubicBezTo>
                  <a:pt x="1482085" y="753840"/>
                  <a:pt x="1390917" y="720119"/>
                  <a:pt x="1296364" y="717631"/>
                </a:cubicBezTo>
                <a:lnTo>
                  <a:pt x="856526" y="706056"/>
                </a:lnTo>
                <a:cubicBezTo>
                  <a:pt x="797931" y="696290"/>
                  <a:pt x="726826" y="685206"/>
                  <a:pt x="671331" y="671332"/>
                </a:cubicBezTo>
                <a:cubicBezTo>
                  <a:pt x="640465" y="663616"/>
                  <a:pt x="608917" y="658244"/>
                  <a:pt x="578734" y="648183"/>
                </a:cubicBezTo>
                <a:cubicBezTo>
                  <a:pt x="567159" y="644325"/>
                  <a:pt x="554721" y="642450"/>
                  <a:pt x="544010" y="636608"/>
                </a:cubicBezTo>
                <a:cubicBezTo>
                  <a:pt x="402467" y="559402"/>
                  <a:pt x="498881" y="594556"/>
                  <a:pt x="416688" y="567160"/>
                </a:cubicBezTo>
                <a:lnTo>
                  <a:pt x="370389" y="520861"/>
                </a:lnTo>
                <a:cubicBezTo>
                  <a:pt x="354956" y="505428"/>
                  <a:pt x="341551" y="487657"/>
                  <a:pt x="324091" y="474562"/>
                </a:cubicBezTo>
                <a:lnTo>
                  <a:pt x="277792" y="439838"/>
                </a:lnTo>
                <a:cubicBezTo>
                  <a:pt x="258501" y="408972"/>
                  <a:pt x="228747" y="382552"/>
                  <a:pt x="219919" y="347241"/>
                </a:cubicBezTo>
                <a:cubicBezTo>
                  <a:pt x="216061" y="331808"/>
                  <a:pt x="213930" y="315837"/>
                  <a:pt x="208344" y="300942"/>
                </a:cubicBezTo>
                <a:cubicBezTo>
                  <a:pt x="172421" y="205149"/>
                  <a:pt x="193281" y="310142"/>
                  <a:pt x="162045" y="185195"/>
                </a:cubicBezTo>
                <a:cubicBezTo>
                  <a:pt x="131352" y="62421"/>
                  <a:pt x="142842" y="124168"/>
                  <a:pt x="127321" y="0"/>
                </a:cubicBezTo>
                <a:cubicBezTo>
                  <a:pt x="85119" y="42203"/>
                  <a:pt x="118195" y="1186"/>
                  <a:pt x="92597" y="69448"/>
                </a:cubicBezTo>
                <a:cubicBezTo>
                  <a:pt x="86539" y="85604"/>
                  <a:pt x="78325" y="100951"/>
                  <a:pt x="69448" y="115747"/>
                </a:cubicBezTo>
                <a:cubicBezTo>
                  <a:pt x="30186" y="181184"/>
                  <a:pt x="37687" y="170656"/>
                  <a:pt x="0" y="208345"/>
                </a:cubicBezTo>
                <a:cubicBezTo>
                  <a:pt x="14554" y="164679"/>
                  <a:pt x="18072" y="143973"/>
                  <a:pt x="57873" y="104172"/>
                </a:cubicBezTo>
                <a:cubicBezTo>
                  <a:pt x="69448" y="92597"/>
                  <a:pt x="82118" y="82023"/>
                  <a:pt x="92597" y="69448"/>
                </a:cubicBezTo>
                <a:cubicBezTo>
                  <a:pt x="108371" y="50519"/>
                  <a:pt x="116443" y="25046"/>
                  <a:pt x="138896" y="11575"/>
                </a:cubicBezTo>
                <a:cubicBezTo>
                  <a:pt x="149358" y="5298"/>
                  <a:pt x="162045" y="3858"/>
                  <a:pt x="173620" y="0"/>
                </a:cubicBezTo>
                <a:cubicBezTo>
                  <a:pt x="196564" y="38241"/>
                  <a:pt x="237838" y="110518"/>
                  <a:pt x="266217" y="138897"/>
                </a:cubicBezTo>
                <a:cubicBezTo>
                  <a:pt x="285890" y="158570"/>
                  <a:pt x="315992" y="165522"/>
                  <a:pt x="335665" y="185195"/>
                </a:cubicBezTo>
                <a:cubicBezTo>
                  <a:pt x="361543" y="211073"/>
                  <a:pt x="347902" y="208345"/>
                  <a:pt x="370389" y="208345"/>
                </a:cubicBezTo>
              </a:path>
            </a:pathLst>
          </a:custGeom>
          <a:noFill/>
          <a:ln w="38100">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538803"/>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0" name="Text Box 2"/>
          <p:cNvSpPr txBox="1">
            <a:spLocks noChangeArrowheads="1"/>
          </p:cNvSpPr>
          <p:nvPr/>
        </p:nvSpPr>
        <p:spPr bwMode="auto">
          <a:xfrm>
            <a:off x="3986480" y="3307167"/>
            <a:ext cx="4769280"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The </a:t>
            </a:r>
            <a:r>
              <a:rPr lang="en-US" sz="2200" dirty="0" err="1">
                <a:latin typeface="DejaVu Serif" charset="0"/>
              </a:rPr>
              <a:t>turnRight</a:t>
            </a:r>
            <a:r>
              <a:rPr lang="en-US" sz="2200" dirty="0">
                <a:latin typeface="DejaVu Serif" charset="0"/>
              </a:rPr>
              <a:t> method is “private” to indicate it is only visible to our current program.</a:t>
            </a:r>
          </a:p>
        </p:txBody>
      </p:sp>
      <p:sp>
        <p:nvSpPr>
          <p:cNvPr id="12" name="Freeform 11"/>
          <p:cNvSpPr/>
          <p:nvPr/>
        </p:nvSpPr>
        <p:spPr>
          <a:xfrm>
            <a:off x="1886673" y="4074289"/>
            <a:ext cx="2013995" cy="916526"/>
          </a:xfrm>
          <a:custGeom>
            <a:avLst/>
            <a:gdLst>
              <a:gd name="connsiteX0" fmla="*/ 2013995 w 2013995"/>
              <a:gd name="connsiteY0" fmla="*/ 0 h 916526"/>
              <a:gd name="connsiteX1" fmla="*/ 1990846 w 2013995"/>
              <a:gd name="connsiteY1" fmla="*/ 69448 h 916526"/>
              <a:gd name="connsiteX2" fmla="*/ 1886674 w 2013995"/>
              <a:gd name="connsiteY2" fmla="*/ 127321 h 916526"/>
              <a:gd name="connsiteX3" fmla="*/ 1828800 w 2013995"/>
              <a:gd name="connsiteY3" fmla="*/ 162045 h 916526"/>
              <a:gd name="connsiteX4" fmla="*/ 1701479 w 2013995"/>
              <a:gd name="connsiteY4" fmla="*/ 185195 h 916526"/>
              <a:gd name="connsiteX5" fmla="*/ 1608881 w 2013995"/>
              <a:gd name="connsiteY5" fmla="*/ 196769 h 916526"/>
              <a:gd name="connsiteX6" fmla="*/ 1551008 w 2013995"/>
              <a:gd name="connsiteY6" fmla="*/ 208344 h 916526"/>
              <a:gd name="connsiteX7" fmla="*/ 1446836 w 2013995"/>
              <a:gd name="connsiteY7" fmla="*/ 219919 h 916526"/>
              <a:gd name="connsiteX8" fmla="*/ 995423 w 2013995"/>
              <a:gd name="connsiteY8" fmla="*/ 196769 h 916526"/>
              <a:gd name="connsiteX9" fmla="*/ 833378 w 2013995"/>
              <a:gd name="connsiteY9" fmla="*/ 162045 h 916526"/>
              <a:gd name="connsiteX10" fmla="*/ 798654 w 2013995"/>
              <a:gd name="connsiteY10" fmla="*/ 150470 h 916526"/>
              <a:gd name="connsiteX11" fmla="*/ 706056 w 2013995"/>
              <a:gd name="connsiteY11" fmla="*/ 138896 h 916526"/>
              <a:gd name="connsiteX12" fmla="*/ 532436 w 2013995"/>
              <a:gd name="connsiteY12" fmla="*/ 150470 h 916526"/>
              <a:gd name="connsiteX13" fmla="*/ 497712 w 2013995"/>
              <a:gd name="connsiteY13" fmla="*/ 196769 h 916526"/>
              <a:gd name="connsiteX14" fmla="*/ 451413 w 2013995"/>
              <a:gd name="connsiteY14" fmla="*/ 243068 h 916526"/>
              <a:gd name="connsiteX15" fmla="*/ 405114 w 2013995"/>
              <a:gd name="connsiteY15" fmla="*/ 277792 h 916526"/>
              <a:gd name="connsiteX16" fmla="*/ 347241 w 2013995"/>
              <a:gd name="connsiteY16" fmla="*/ 358815 h 916526"/>
              <a:gd name="connsiteX17" fmla="*/ 324092 w 2013995"/>
              <a:gd name="connsiteY17" fmla="*/ 416688 h 916526"/>
              <a:gd name="connsiteX18" fmla="*/ 300942 w 2013995"/>
              <a:gd name="connsiteY18" fmla="*/ 462987 h 916526"/>
              <a:gd name="connsiteX19" fmla="*/ 266218 w 2013995"/>
              <a:gd name="connsiteY19" fmla="*/ 601883 h 916526"/>
              <a:gd name="connsiteX20" fmla="*/ 254643 w 2013995"/>
              <a:gd name="connsiteY20" fmla="*/ 659757 h 916526"/>
              <a:gd name="connsiteX21" fmla="*/ 231494 w 2013995"/>
              <a:gd name="connsiteY21" fmla="*/ 752354 h 916526"/>
              <a:gd name="connsiteX22" fmla="*/ 219919 w 2013995"/>
              <a:gd name="connsiteY22" fmla="*/ 810227 h 916526"/>
              <a:gd name="connsiteX23" fmla="*/ 196770 w 2013995"/>
              <a:gd name="connsiteY23" fmla="*/ 879676 h 916526"/>
              <a:gd name="connsiteX24" fmla="*/ 185195 w 2013995"/>
              <a:gd name="connsiteY24" fmla="*/ 914400 h 916526"/>
              <a:gd name="connsiteX25" fmla="*/ 208345 w 2013995"/>
              <a:gd name="connsiteY25" fmla="*/ 868101 h 916526"/>
              <a:gd name="connsiteX26" fmla="*/ 324092 w 2013995"/>
              <a:gd name="connsiteY26" fmla="*/ 787078 h 916526"/>
              <a:gd name="connsiteX27" fmla="*/ 393540 w 2013995"/>
              <a:gd name="connsiteY27" fmla="*/ 729205 h 916526"/>
              <a:gd name="connsiteX28" fmla="*/ 428264 w 2013995"/>
              <a:gd name="connsiteY28" fmla="*/ 717630 h 916526"/>
              <a:gd name="connsiteX29" fmla="*/ 358816 w 2013995"/>
              <a:gd name="connsiteY29" fmla="*/ 787078 h 916526"/>
              <a:gd name="connsiteX30" fmla="*/ 312517 w 2013995"/>
              <a:gd name="connsiteY30" fmla="*/ 821802 h 916526"/>
              <a:gd name="connsiteX31" fmla="*/ 277793 w 2013995"/>
              <a:gd name="connsiteY31" fmla="*/ 868101 h 916526"/>
              <a:gd name="connsiteX32" fmla="*/ 196770 w 2013995"/>
              <a:gd name="connsiteY32" fmla="*/ 914400 h 916526"/>
              <a:gd name="connsiteX33" fmla="*/ 138897 w 2013995"/>
              <a:gd name="connsiteY33" fmla="*/ 891250 h 916526"/>
              <a:gd name="connsiteX34" fmla="*/ 127322 w 2013995"/>
              <a:gd name="connsiteY34" fmla="*/ 844952 h 916526"/>
              <a:gd name="connsiteX35" fmla="*/ 81023 w 2013995"/>
              <a:gd name="connsiteY35" fmla="*/ 775503 h 916526"/>
              <a:gd name="connsiteX36" fmla="*/ 23150 w 2013995"/>
              <a:gd name="connsiteY36" fmla="*/ 706055 h 916526"/>
              <a:gd name="connsiteX37" fmla="*/ 0 w 2013995"/>
              <a:gd name="connsiteY37" fmla="*/ 694481 h 91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3995" h="916526">
                <a:moveTo>
                  <a:pt x="2013995" y="0"/>
                </a:moveTo>
                <a:cubicBezTo>
                  <a:pt x="2006279" y="23149"/>
                  <a:pt x="2006090" y="50394"/>
                  <a:pt x="1990846" y="69448"/>
                </a:cubicBezTo>
                <a:cubicBezTo>
                  <a:pt x="1942189" y="130269"/>
                  <a:pt x="1934223" y="103547"/>
                  <a:pt x="1886674" y="127321"/>
                </a:cubicBezTo>
                <a:cubicBezTo>
                  <a:pt x="1866552" y="137382"/>
                  <a:pt x="1849358" y="152908"/>
                  <a:pt x="1828800" y="162045"/>
                </a:cubicBezTo>
                <a:cubicBezTo>
                  <a:pt x="1803239" y="173406"/>
                  <a:pt x="1717294" y="183086"/>
                  <a:pt x="1701479" y="185195"/>
                </a:cubicBezTo>
                <a:cubicBezTo>
                  <a:pt x="1670646" y="189306"/>
                  <a:pt x="1639625" y="192039"/>
                  <a:pt x="1608881" y="196769"/>
                </a:cubicBezTo>
                <a:cubicBezTo>
                  <a:pt x="1589437" y="199760"/>
                  <a:pt x="1570483" y="205562"/>
                  <a:pt x="1551008" y="208344"/>
                </a:cubicBezTo>
                <a:cubicBezTo>
                  <a:pt x="1516421" y="213285"/>
                  <a:pt x="1481560" y="216061"/>
                  <a:pt x="1446836" y="219919"/>
                </a:cubicBezTo>
                <a:cubicBezTo>
                  <a:pt x="1296365" y="212202"/>
                  <a:pt x="1145592" y="209028"/>
                  <a:pt x="995423" y="196769"/>
                </a:cubicBezTo>
                <a:cubicBezTo>
                  <a:pt x="976812" y="195250"/>
                  <a:pt x="872269" y="173157"/>
                  <a:pt x="833378" y="162045"/>
                </a:cubicBezTo>
                <a:cubicBezTo>
                  <a:pt x="821647" y="158693"/>
                  <a:pt x="810658" y="152653"/>
                  <a:pt x="798654" y="150470"/>
                </a:cubicBezTo>
                <a:cubicBezTo>
                  <a:pt x="768050" y="144906"/>
                  <a:pt x="736922" y="142754"/>
                  <a:pt x="706056" y="138896"/>
                </a:cubicBezTo>
                <a:cubicBezTo>
                  <a:pt x="648183" y="142754"/>
                  <a:pt x="588322" y="134946"/>
                  <a:pt x="532436" y="150470"/>
                </a:cubicBezTo>
                <a:cubicBezTo>
                  <a:pt x="513849" y="155633"/>
                  <a:pt x="510415" y="182251"/>
                  <a:pt x="497712" y="196769"/>
                </a:cubicBezTo>
                <a:cubicBezTo>
                  <a:pt x="483340" y="213194"/>
                  <a:pt x="467838" y="228696"/>
                  <a:pt x="451413" y="243068"/>
                </a:cubicBezTo>
                <a:cubicBezTo>
                  <a:pt x="436895" y="255771"/>
                  <a:pt x="418755" y="264151"/>
                  <a:pt x="405114" y="277792"/>
                </a:cubicBezTo>
                <a:cubicBezTo>
                  <a:pt x="399871" y="283035"/>
                  <a:pt x="353813" y="345670"/>
                  <a:pt x="347241" y="358815"/>
                </a:cubicBezTo>
                <a:cubicBezTo>
                  <a:pt x="337949" y="377399"/>
                  <a:pt x="332530" y="397702"/>
                  <a:pt x="324092" y="416688"/>
                </a:cubicBezTo>
                <a:cubicBezTo>
                  <a:pt x="317084" y="432456"/>
                  <a:pt x="307350" y="446966"/>
                  <a:pt x="300942" y="462987"/>
                </a:cubicBezTo>
                <a:cubicBezTo>
                  <a:pt x="272767" y="533425"/>
                  <a:pt x="279501" y="528826"/>
                  <a:pt x="266218" y="601883"/>
                </a:cubicBezTo>
                <a:cubicBezTo>
                  <a:pt x="262699" y="621239"/>
                  <a:pt x="259067" y="640587"/>
                  <a:pt x="254643" y="659757"/>
                </a:cubicBezTo>
                <a:cubicBezTo>
                  <a:pt x="247489" y="690758"/>
                  <a:pt x="237734" y="721156"/>
                  <a:pt x="231494" y="752354"/>
                </a:cubicBezTo>
                <a:cubicBezTo>
                  <a:pt x="227636" y="771645"/>
                  <a:pt x="225095" y="791247"/>
                  <a:pt x="219919" y="810227"/>
                </a:cubicBezTo>
                <a:cubicBezTo>
                  <a:pt x="213498" y="833769"/>
                  <a:pt x="204486" y="856526"/>
                  <a:pt x="196770" y="879676"/>
                </a:cubicBezTo>
                <a:cubicBezTo>
                  <a:pt x="192912" y="891251"/>
                  <a:pt x="179739" y="925313"/>
                  <a:pt x="185195" y="914400"/>
                </a:cubicBezTo>
                <a:cubicBezTo>
                  <a:pt x="192912" y="898967"/>
                  <a:pt x="196882" y="880997"/>
                  <a:pt x="208345" y="868101"/>
                </a:cubicBezTo>
                <a:cubicBezTo>
                  <a:pt x="252455" y="818477"/>
                  <a:pt x="272939" y="812654"/>
                  <a:pt x="324092" y="787078"/>
                </a:cubicBezTo>
                <a:cubicBezTo>
                  <a:pt x="349691" y="761479"/>
                  <a:pt x="361310" y="745320"/>
                  <a:pt x="393540" y="729205"/>
                </a:cubicBezTo>
                <a:cubicBezTo>
                  <a:pt x="404453" y="723749"/>
                  <a:pt x="416689" y="721488"/>
                  <a:pt x="428264" y="717630"/>
                </a:cubicBezTo>
                <a:cubicBezTo>
                  <a:pt x="276951" y="831114"/>
                  <a:pt x="460367" y="685527"/>
                  <a:pt x="358816" y="787078"/>
                </a:cubicBezTo>
                <a:cubicBezTo>
                  <a:pt x="345175" y="800719"/>
                  <a:pt x="326158" y="808161"/>
                  <a:pt x="312517" y="821802"/>
                </a:cubicBezTo>
                <a:cubicBezTo>
                  <a:pt x="298876" y="835443"/>
                  <a:pt x="291434" y="854460"/>
                  <a:pt x="277793" y="868101"/>
                </a:cubicBezTo>
                <a:cubicBezTo>
                  <a:pt x="261434" y="884460"/>
                  <a:pt x="214924" y="905323"/>
                  <a:pt x="196770" y="914400"/>
                </a:cubicBezTo>
                <a:cubicBezTo>
                  <a:pt x="177479" y="906683"/>
                  <a:pt x="153589" y="905942"/>
                  <a:pt x="138897" y="891250"/>
                </a:cubicBezTo>
                <a:cubicBezTo>
                  <a:pt x="127649" y="880002"/>
                  <a:pt x="134436" y="859180"/>
                  <a:pt x="127322" y="844952"/>
                </a:cubicBezTo>
                <a:cubicBezTo>
                  <a:pt x="114879" y="820067"/>
                  <a:pt x="97717" y="797761"/>
                  <a:pt x="81023" y="775503"/>
                </a:cubicBezTo>
                <a:cubicBezTo>
                  <a:pt x="67629" y="757645"/>
                  <a:pt x="44169" y="721819"/>
                  <a:pt x="23150" y="706055"/>
                </a:cubicBezTo>
                <a:cubicBezTo>
                  <a:pt x="16248" y="700879"/>
                  <a:pt x="7717" y="698339"/>
                  <a:pt x="0" y="694481"/>
                </a:cubicBezTo>
              </a:path>
            </a:pathLst>
          </a:custGeom>
          <a:noFill/>
          <a:ln w="38100">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871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Prerequisite Test</a:t>
            </a:r>
          </a:p>
        </p:txBody>
      </p:sp>
      <p:grpSp>
        <p:nvGrpSpPr>
          <p:cNvPr id="7" name="Group 6"/>
          <p:cNvGrpSpPr/>
          <p:nvPr/>
        </p:nvGrpSpPr>
        <p:grpSpPr>
          <a:xfrm>
            <a:off x="5687857" y="2097701"/>
            <a:ext cx="3251200" cy="3251200"/>
            <a:chOff x="5687857" y="2097701"/>
            <a:chExt cx="3251200" cy="3251200"/>
          </a:xfrm>
        </p:grpSpPr>
        <p:pic>
          <p:nvPicPr>
            <p:cNvPr id="4" name="Picture 3"/>
            <p:cNvPicPr>
              <a:picLocks noChangeAspect="1"/>
            </p:cNvPicPr>
            <p:nvPr/>
          </p:nvPicPr>
          <p:blipFill>
            <a:blip r:embed="rId3"/>
            <a:stretch>
              <a:fillRect/>
            </a:stretch>
          </p:blipFill>
          <p:spPr>
            <a:xfrm>
              <a:off x="5687857" y="2097701"/>
              <a:ext cx="3251200" cy="3251200"/>
            </a:xfrm>
            <a:prstGeom prst="rect">
              <a:avLst/>
            </a:prstGeom>
          </p:spPr>
        </p:pic>
        <p:sp>
          <p:nvSpPr>
            <p:cNvPr id="5" name="Rectangle 4"/>
            <p:cNvSpPr/>
            <p:nvPr/>
          </p:nvSpPr>
          <p:spPr>
            <a:xfrm>
              <a:off x="8244466" y="4192400"/>
              <a:ext cx="282207" cy="16124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IMG_2280.jpg"/>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0" b="100000" l="0" r="100000">
                        <a14:foregroundMark x1="12536" y1="7110" x2="94515" y2="64908"/>
                        <a14:foregroundMark x1="95010" y1="459" x2="18021" y2="64404"/>
                        <a14:foregroundMark x1="12536" y1="10459" x2="16536" y2="69404"/>
                        <a14:foregroundMark x1="96000" y1="3211" x2="93979" y2="67706"/>
                        <a14:foregroundMark x1="80000" y1="31009" x2="80000" y2="31009"/>
                        <a14:foregroundMark x1="19546" y1="26560" x2="21526" y2="48807"/>
                        <a14:foregroundMark x1="31505" y1="12156" x2="84536" y2="2661"/>
                        <a14:foregroundMark x1="17526" y1="7110" x2="60000" y2="4312"/>
                        <a14:foregroundMark x1="90021" y1="16009" x2="16536" y2="19908"/>
                        <a14:foregroundMark x1="30557" y1="61606" x2="78021" y2="62156"/>
                        <a14:foregroundMark x1="34062" y1="58257" x2="75505" y2="56055"/>
                        <a14:foregroundMark x1="48041" y1="47156" x2="57526" y2="47156"/>
                        <a14:foregroundMark x1="84000" y1="19908" x2="86021" y2="53257"/>
                        <a14:foregroundMark x1="95366" y1="72999" x2="91341" y2="83311"/>
                        <a14:foregroundMark x1="91341" y1="83311" x2="96951" y2="74220"/>
                        <a14:foregroundMark x1="96951" y1="74220" x2="88659" y2="80733"/>
                        <a14:foregroundMark x1="88659" y1="80733" x2="88659" y2="84939"/>
                        <a14:foregroundMark x1="24146" y1="14518" x2="35000" y2="15061"/>
                        <a14:foregroundMark x1="35000" y1="15061" x2="57073" y2="12347"/>
                        <a14:foregroundMark x1="57073" y1="12347" x2="67195" y2="12347"/>
                        <a14:foregroundMark x1="67195" y1="12347" x2="77561" y2="11940"/>
                        <a14:foregroundMark x1="77561" y1="11940" x2="78293" y2="11940"/>
                      </a14:backgroundRemoval>
                    </a14:imgEffect>
                    <a14:imgEffect>
                      <a14:brightnessContrast bright="20000"/>
                    </a14:imgEffect>
                  </a14:imgLayer>
                </a14:imgProps>
              </a:ext>
              <a:ext uri="{28A0092B-C50C-407E-A947-70E740481C1C}">
                <a14:useLocalDpi xmlns:a14="http://schemas.microsoft.com/office/drawing/2010/main"/>
              </a:ext>
            </a:extLst>
          </a:blip>
          <a:srcRect/>
          <a:stretch/>
        </p:blipFill>
        <p:spPr>
          <a:xfrm>
            <a:off x="320846" y="1591473"/>
            <a:ext cx="4999090" cy="4494737"/>
          </a:xfrm>
          <a:prstGeom prst="rect">
            <a:avLst/>
          </a:prstGeom>
        </p:spPr>
      </p:pic>
    </p:spTree>
    <p:extLst>
      <p:ext uri="{BB962C8B-B14F-4D97-AF65-F5344CB8AC3E}">
        <p14:creationId xmlns:p14="http://schemas.microsoft.com/office/powerpoint/2010/main" val="56438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a:solidFill>
                  <a:schemeClr val="bg1"/>
                </a:solidFill>
              </a:rPr>
              <a:t>Why Study CS?</a:t>
            </a:r>
          </a:p>
        </p:txBody>
      </p:sp>
    </p:spTree>
    <p:extLst>
      <p:ext uri="{BB962C8B-B14F-4D97-AF65-F5344CB8AC3E}">
        <p14:creationId xmlns:p14="http://schemas.microsoft.com/office/powerpoint/2010/main" val="7991547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8921" y="412750"/>
            <a:ext cx="9736027" cy="6445250"/>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Joy of Building</a:t>
            </a:r>
          </a:p>
        </p:txBody>
      </p:sp>
    </p:spTree>
    <p:extLst>
      <p:ext uri="{BB962C8B-B14F-4D97-AF65-F5344CB8AC3E}">
        <p14:creationId xmlns:p14="http://schemas.microsoft.com/office/powerpoint/2010/main" val="1324588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Interdisciplinary</a:t>
            </a:r>
          </a:p>
        </p:txBody>
      </p:sp>
      <p:pic>
        <p:nvPicPr>
          <p:cNvPr id="2" name="Picture 1"/>
          <p:cNvPicPr>
            <a:picLocks noChangeAspect="1"/>
          </p:cNvPicPr>
          <p:nvPr/>
        </p:nvPicPr>
        <p:blipFill>
          <a:blip r:embed="rId2"/>
          <a:stretch>
            <a:fillRect/>
          </a:stretch>
        </p:blipFill>
        <p:spPr>
          <a:xfrm>
            <a:off x="1941021" y="947651"/>
            <a:ext cx="5440680" cy="5440680"/>
          </a:xfrm>
          <a:prstGeom prst="rect">
            <a:avLst/>
          </a:prstGeom>
        </p:spPr>
      </p:pic>
    </p:spTree>
    <p:extLst>
      <p:ext uri="{BB962C8B-B14F-4D97-AF65-F5344CB8AC3E}">
        <p14:creationId xmlns:p14="http://schemas.microsoft.com/office/powerpoint/2010/main" val="17821123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pic>
        <p:nvPicPr>
          <p:cNvPr id="7172" name="Picture 4" descr="http://blogs.coventrytelegraph.net/passtheremote/Harry_Potter.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636" y="-152401"/>
            <a:ext cx="9381836" cy="703637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Closest Thing To Magic</a:t>
            </a:r>
          </a:p>
        </p:txBody>
      </p:sp>
    </p:spTree>
    <p:extLst>
      <p:ext uri="{BB962C8B-B14F-4D97-AF65-F5344CB8AC3E}">
        <p14:creationId xmlns:p14="http://schemas.microsoft.com/office/powerpoint/2010/main" val="166768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8" name="Picture 8" descr="http://www.liangfok.com/blog/wp-content/uploads/2010/10/Stanley_Image13.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86"/>
          <a:stretch/>
        </p:blipFill>
        <p:spPr bwMode="auto">
          <a:xfrm>
            <a:off x="-228600" y="0"/>
            <a:ext cx="10291016"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Now is the Time</a:t>
            </a:r>
          </a:p>
        </p:txBody>
      </p:sp>
    </p:spTree>
    <p:extLst>
      <p:ext uri="{BB962C8B-B14F-4D97-AF65-F5344CB8AC3E}">
        <p14:creationId xmlns:p14="http://schemas.microsoft.com/office/powerpoint/2010/main" val="4067595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08E395-44A9-5543-832D-53AF45B33ED8}"/>
              </a:ext>
            </a:extLst>
          </p:cNvPr>
          <p:cNvSpPr/>
          <p:nvPr/>
        </p:nvSpPr>
        <p:spPr>
          <a:xfrm>
            <a:off x="-151904" y="733320"/>
            <a:ext cx="9676384" cy="61243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33">
              <a:solidFill>
                <a:srgbClr val="FFFFFF"/>
              </a:solidFill>
            </a:endParaRPr>
          </a:p>
        </p:txBody>
      </p:sp>
      <p:sp>
        <p:nvSpPr>
          <p:cNvPr id="2" name="Title 1"/>
          <p:cNvSpPr>
            <a:spLocks noGrp="1"/>
          </p:cNvSpPr>
          <p:nvPr>
            <p:ph type="title"/>
          </p:nvPr>
        </p:nvSpPr>
        <p:spPr/>
        <p:txBody>
          <a:bodyPr>
            <a:normAutofit/>
          </a:bodyPr>
          <a:lstStyle/>
          <a:p>
            <a:r>
              <a:rPr lang="en-US" dirty="0"/>
              <a:t>Where is this useful?</a:t>
            </a:r>
          </a:p>
        </p:txBody>
      </p:sp>
      <p:sp>
        <p:nvSpPr>
          <p:cNvPr id="3" name="Content Placeholder 2"/>
          <p:cNvSpPr>
            <a:spLocks noGrp="1"/>
          </p:cNvSpPr>
          <p:nvPr>
            <p:ph idx="1"/>
          </p:nvPr>
        </p:nvSpPr>
        <p:spPr>
          <a:xfrm>
            <a:off x="4267232" y="1473405"/>
            <a:ext cx="4495328" cy="5181056"/>
          </a:xfrm>
        </p:spPr>
        <p:txBody>
          <a:bodyPr/>
          <a:lstStyle/>
          <a:p>
            <a:pPr marL="0" indent="0">
              <a:buNone/>
            </a:pPr>
            <a:r>
              <a:rPr lang="en-US" sz="2799" dirty="0">
                <a:solidFill>
                  <a:schemeClr val="bg1"/>
                </a:solidFill>
                <a:latin typeface="Calibri"/>
                <a:ea typeface="Consolas" charset="0"/>
                <a:cs typeface="Calibri"/>
              </a:rPr>
              <a:t>A machine learning algorithm performs </a:t>
            </a:r>
            <a:r>
              <a:rPr lang="en-US" sz="2799" b="1" dirty="0">
                <a:solidFill>
                  <a:schemeClr val="bg1"/>
                </a:solidFill>
                <a:latin typeface="Calibri"/>
                <a:ea typeface="Consolas" charset="0"/>
                <a:cs typeface="Calibri"/>
              </a:rPr>
              <a:t>better than </a:t>
            </a:r>
            <a:r>
              <a:rPr lang="en-US" sz="2799" dirty="0">
                <a:solidFill>
                  <a:schemeClr val="bg1"/>
                </a:solidFill>
                <a:latin typeface="Calibri"/>
                <a:ea typeface="Consolas" charset="0"/>
                <a:cs typeface="Calibri"/>
              </a:rPr>
              <a:t>the best dermatologists.</a:t>
            </a:r>
          </a:p>
          <a:p>
            <a:pPr marL="0" indent="0">
              <a:buNone/>
            </a:pPr>
            <a:br>
              <a:rPr lang="en-US" sz="2799" dirty="0">
                <a:solidFill>
                  <a:schemeClr val="bg1"/>
                </a:solidFill>
                <a:latin typeface="Calibri"/>
                <a:ea typeface="Consolas" charset="0"/>
                <a:cs typeface="Calibri"/>
              </a:rPr>
            </a:br>
            <a:endParaRPr lang="en-US" sz="2799" dirty="0">
              <a:solidFill>
                <a:schemeClr val="bg1"/>
              </a:solidFill>
              <a:latin typeface="Calibri"/>
              <a:ea typeface="Consolas" charset="0"/>
              <a:cs typeface="Calibri"/>
            </a:endParaRPr>
          </a:p>
          <a:p>
            <a:pPr marL="0" indent="0">
              <a:buNone/>
            </a:pPr>
            <a:endParaRPr lang="en-US" sz="2799" dirty="0">
              <a:solidFill>
                <a:schemeClr val="bg1"/>
              </a:solidFill>
              <a:latin typeface="Calibri"/>
              <a:ea typeface="Consolas" charset="0"/>
              <a:cs typeface="Calibri"/>
            </a:endParaRPr>
          </a:p>
        </p:txBody>
      </p:sp>
      <p:pic>
        <p:nvPicPr>
          <p:cNvPr id="4" name="Picture 3" descr="Screen Shot 2017-08-10 at 8.54.06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7200" y="1524200"/>
            <a:ext cx="2025921" cy="3849768"/>
          </a:xfrm>
          <a:prstGeom prst="rect">
            <a:avLst/>
          </a:prstGeom>
        </p:spPr>
      </p:pic>
      <p:sp>
        <p:nvSpPr>
          <p:cNvPr id="5" name="TextBox 4"/>
          <p:cNvSpPr txBox="1"/>
          <p:nvPr/>
        </p:nvSpPr>
        <p:spPr>
          <a:xfrm>
            <a:off x="1143361" y="6412155"/>
            <a:ext cx="2946090" cy="338554"/>
          </a:xfrm>
          <a:prstGeom prst="rect">
            <a:avLst/>
          </a:prstGeom>
          <a:noFill/>
        </p:spPr>
        <p:txBody>
          <a:bodyPr wrap="square" rtlCol="0">
            <a:spAutoFit/>
          </a:bodyPr>
          <a:lstStyle/>
          <a:p>
            <a:r>
              <a:rPr lang="en-US" sz="1600"/>
              <a:t>Esteva et al., Nature 2017.</a:t>
            </a:r>
          </a:p>
        </p:txBody>
      </p:sp>
      <p:sp>
        <p:nvSpPr>
          <p:cNvPr id="8" name="Rectangle 7">
            <a:extLst>
              <a:ext uri="{FF2B5EF4-FFF2-40B4-BE49-F238E27FC236}">
                <a16:creationId xmlns:a16="http://schemas.microsoft.com/office/drawing/2014/main" id="{4783AFA6-319C-2B42-B3CB-E61169E49EF4}"/>
              </a:ext>
            </a:extLst>
          </p:cNvPr>
          <p:cNvSpPr/>
          <p:nvPr/>
        </p:nvSpPr>
        <p:spPr>
          <a:xfrm>
            <a:off x="770400" y="5917320"/>
            <a:ext cx="7326720" cy="594906"/>
          </a:xfrm>
          <a:prstGeom prst="rect">
            <a:avLst/>
          </a:prstGeom>
        </p:spPr>
        <p:txBody>
          <a:bodyPr wrap="square">
            <a:spAutoFit/>
          </a:bodyPr>
          <a:lstStyle/>
          <a:p>
            <a:pPr algn="ctr"/>
            <a:r>
              <a:rPr lang="en-US" sz="1633" dirty="0" err="1">
                <a:solidFill>
                  <a:schemeClr val="bg1"/>
                </a:solidFill>
                <a:latin typeface="Times" charset="0"/>
                <a:ea typeface="Times" charset="0"/>
                <a:cs typeface="Times" charset="0"/>
              </a:rPr>
              <a:t>Esteva</a:t>
            </a:r>
            <a:r>
              <a:rPr lang="en-US" sz="1633" dirty="0">
                <a:solidFill>
                  <a:schemeClr val="bg1"/>
                </a:solidFill>
                <a:latin typeface="Times" charset="0"/>
                <a:ea typeface="Times" charset="0"/>
                <a:cs typeface="Times" charset="0"/>
              </a:rPr>
              <a:t>, Andre, et al. "Dermatologist-level classification of skin cancer with deep neural networks." </a:t>
            </a:r>
            <a:r>
              <a:rPr lang="en-US" sz="1633" i="1" dirty="0">
                <a:solidFill>
                  <a:schemeClr val="bg1"/>
                </a:solidFill>
                <a:latin typeface="Times" charset="0"/>
                <a:ea typeface="Times" charset="0"/>
                <a:cs typeface="Times" charset="0"/>
              </a:rPr>
              <a:t>Nature</a:t>
            </a:r>
            <a:r>
              <a:rPr lang="en-US" sz="1633" dirty="0">
                <a:solidFill>
                  <a:schemeClr val="bg1"/>
                </a:solidFill>
                <a:latin typeface="Times" charset="0"/>
                <a:ea typeface="Times" charset="0"/>
                <a:cs typeface="Times" charset="0"/>
              </a:rPr>
              <a:t> 542.7639 (2017): 115-118.</a:t>
            </a:r>
          </a:p>
        </p:txBody>
      </p:sp>
      <p:sp>
        <p:nvSpPr>
          <p:cNvPr id="9" name="Freeform 8">
            <a:extLst>
              <a:ext uri="{FF2B5EF4-FFF2-40B4-BE49-F238E27FC236}">
                <a16:creationId xmlns:a16="http://schemas.microsoft.com/office/drawing/2014/main" id="{64F5582F-1D18-C948-9210-7F7E74DFA0E6}"/>
              </a:ext>
            </a:extLst>
          </p:cNvPr>
          <p:cNvSpPr/>
          <p:nvPr/>
        </p:nvSpPr>
        <p:spPr bwMode="auto">
          <a:xfrm>
            <a:off x="969681" y="5821270"/>
            <a:ext cx="1432669" cy="754036"/>
          </a:xfrm>
          <a:custGeom>
            <a:avLst/>
            <a:gdLst>
              <a:gd name="connsiteX0" fmla="*/ 1425038 w 1579418"/>
              <a:gd name="connsiteY0" fmla="*/ 142504 h 831272"/>
              <a:gd name="connsiteX1" fmla="*/ 1353787 w 1579418"/>
              <a:gd name="connsiteY1" fmla="*/ 130628 h 831272"/>
              <a:gd name="connsiteX2" fmla="*/ 1282535 w 1579418"/>
              <a:gd name="connsiteY2" fmla="*/ 106878 h 831272"/>
              <a:gd name="connsiteX3" fmla="*/ 1246909 w 1579418"/>
              <a:gd name="connsiteY3" fmla="*/ 83127 h 831272"/>
              <a:gd name="connsiteX4" fmla="*/ 1163781 w 1579418"/>
              <a:gd name="connsiteY4" fmla="*/ 59376 h 831272"/>
              <a:gd name="connsiteX5" fmla="*/ 1045028 w 1579418"/>
              <a:gd name="connsiteY5" fmla="*/ 35626 h 831272"/>
              <a:gd name="connsiteX6" fmla="*/ 985651 w 1579418"/>
              <a:gd name="connsiteY6" fmla="*/ 23750 h 831272"/>
              <a:gd name="connsiteX7" fmla="*/ 795646 w 1579418"/>
              <a:gd name="connsiteY7" fmla="*/ 0 h 831272"/>
              <a:gd name="connsiteX8" fmla="*/ 344384 w 1579418"/>
              <a:gd name="connsiteY8" fmla="*/ 11875 h 831272"/>
              <a:gd name="connsiteX9" fmla="*/ 273132 w 1579418"/>
              <a:gd name="connsiteY9" fmla="*/ 35626 h 831272"/>
              <a:gd name="connsiteX10" fmla="*/ 237506 w 1579418"/>
              <a:gd name="connsiteY10" fmla="*/ 47501 h 831272"/>
              <a:gd name="connsiteX11" fmla="*/ 201880 w 1579418"/>
              <a:gd name="connsiteY11" fmla="*/ 59376 h 831272"/>
              <a:gd name="connsiteX12" fmla="*/ 95002 w 1579418"/>
              <a:gd name="connsiteY12" fmla="*/ 154379 h 831272"/>
              <a:gd name="connsiteX13" fmla="*/ 47501 w 1579418"/>
              <a:gd name="connsiteY13" fmla="*/ 225631 h 831272"/>
              <a:gd name="connsiteX14" fmla="*/ 0 w 1579418"/>
              <a:gd name="connsiteY14" fmla="*/ 332509 h 831272"/>
              <a:gd name="connsiteX15" fmla="*/ 11875 w 1579418"/>
              <a:gd name="connsiteY15" fmla="*/ 475013 h 831272"/>
              <a:gd name="connsiteX16" fmla="*/ 118753 w 1579418"/>
              <a:gd name="connsiteY16" fmla="*/ 629392 h 831272"/>
              <a:gd name="connsiteX17" fmla="*/ 213755 w 1579418"/>
              <a:gd name="connsiteY17" fmla="*/ 724394 h 831272"/>
              <a:gd name="connsiteX18" fmla="*/ 249381 w 1579418"/>
              <a:gd name="connsiteY18" fmla="*/ 760020 h 831272"/>
              <a:gd name="connsiteX19" fmla="*/ 320633 w 1579418"/>
              <a:gd name="connsiteY19" fmla="*/ 783771 h 831272"/>
              <a:gd name="connsiteX20" fmla="*/ 356259 w 1579418"/>
              <a:gd name="connsiteY20" fmla="*/ 807522 h 831272"/>
              <a:gd name="connsiteX21" fmla="*/ 427511 w 1579418"/>
              <a:gd name="connsiteY21" fmla="*/ 819397 h 831272"/>
              <a:gd name="connsiteX22" fmla="*/ 475012 w 1579418"/>
              <a:gd name="connsiteY22" fmla="*/ 831272 h 831272"/>
              <a:gd name="connsiteX23" fmla="*/ 855023 w 1579418"/>
              <a:gd name="connsiteY23" fmla="*/ 819397 h 831272"/>
              <a:gd name="connsiteX24" fmla="*/ 950025 w 1579418"/>
              <a:gd name="connsiteY24" fmla="*/ 795646 h 831272"/>
              <a:gd name="connsiteX25" fmla="*/ 1056903 w 1579418"/>
              <a:gd name="connsiteY25" fmla="*/ 771896 h 831272"/>
              <a:gd name="connsiteX26" fmla="*/ 1104405 w 1579418"/>
              <a:gd name="connsiteY26" fmla="*/ 748145 h 831272"/>
              <a:gd name="connsiteX27" fmla="*/ 1175657 w 1579418"/>
              <a:gd name="connsiteY27" fmla="*/ 724394 h 831272"/>
              <a:gd name="connsiteX28" fmla="*/ 1282535 w 1579418"/>
              <a:gd name="connsiteY28" fmla="*/ 653143 h 831272"/>
              <a:gd name="connsiteX29" fmla="*/ 1318161 w 1579418"/>
              <a:gd name="connsiteY29" fmla="*/ 629392 h 831272"/>
              <a:gd name="connsiteX30" fmla="*/ 1353787 w 1579418"/>
              <a:gd name="connsiteY30" fmla="*/ 605641 h 831272"/>
              <a:gd name="connsiteX31" fmla="*/ 1401288 w 1579418"/>
              <a:gd name="connsiteY31" fmla="*/ 581891 h 831272"/>
              <a:gd name="connsiteX32" fmla="*/ 1436914 w 1579418"/>
              <a:gd name="connsiteY32" fmla="*/ 570015 h 831272"/>
              <a:gd name="connsiteX33" fmla="*/ 1472540 w 1579418"/>
              <a:gd name="connsiteY33" fmla="*/ 534389 h 831272"/>
              <a:gd name="connsiteX34" fmla="*/ 1543792 w 1579418"/>
              <a:gd name="connsiteY34" fmla="*/ 475013 h 831272"/>
              <a:gd name="connsiteX35" fmla="*/ 1579418 w 1579418"/>
              <a:gd name="connsiteY35" fmla="*/ 332509 h 831272"/>
              <a:gd name="connsiteX36" fmla="*/ 1567542 w 1579418"/>
              <a:gd name="connsiteY36" fmla="*/ 190005 h 831272"/>
              <a:gd name="connsiteX37" fmla="*/ 1555667 w 1579418"/>
              <a:gd name="connsiteY37" fmla="*/ 142504 h 831272"/>
              <a:gd name="connsiteX38" fmla="*/ 1484415 w 1579418"/>
              <a:gd name="connsiteY38" fmla="*/ 95002 h 831272"/>
              <a:gd name="connsiteX39" fmla="*/ 1401288 w 1579418"/>
              <a:gd name="connsiteY39" fmla="*/ 59376 h 831272"/>
              <a:gd name="connsiteX40" fmla="*/ 1068779 w 1579418"/>
              <a:gd name="connsiteY40" fmla="*/ 83127 h 831272"/>
              <a:gd name="connsiteX41" fmla="*/ 1045028 w 1579418"/>
              <a:gd name="connsiteY41" fmla="*/ 95002 h 83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79418" h="831272">
                <a:moveTo>
                  <a:pt x="1425038" y="142504"/>
                </a:moveTo>
                <a:cubicBezTo>
                  <a:pt x="1401288" y="138545"/>
                  <a:pt x="1377146" y="136468"/>
                  <a:pt x="1353787" y="130628"/>
                </a:cubicBezTo>
                <a:cubicBezTo>
                  <a:pt x="1329499" y="124556"/>
                  <a:pt x="1282535" y="106878"/>
                  <a:pt x="1282535" y="106878"/>
                </a:cubicBezTo>
                <a:cubicBezTo>
                  <a:pt x="1270660" y="98961"/>
                  <a:pt x="1259675" y="89510"/>
                  <a:pt x="1246909" y="83127"/>
                </a:cubicBezTo>
                <a:cubicBezTo>
                  <a:pt x="1227931" y="73638"/>
                  <a:pt x="1181531" y="64447"/>
                  <a:pt x="1163781" y="59376"/>
                </a:cubicBezTo>
                <a:cubicBezTo>
                  <a:pt x="1068189" y="32064"/>
                  <a:pt x="1215258" y="63998"/>
                  <a:pt x="1045028" y="35626"/>
                </a:cubicBezTo>
                <a:cubicBezTo>
                  <a:pt x="1025118" y="32308"/>
                  <a:pt x="1005561" y="27068"/>
                  <a:pt x="985651" y="23750"/>
                </a:cubicBezTo>
                <a:cubicBezTo>
                  <a:pt x="917880" y="12455"/>
                  <a:pt x="865235" y="7732"/>
                  <a:pt x="795646" y="0"/>
                </a:cubicBezTo>
                <a:cubicBezTo>
                  <a:pt x="645225" y="3958"/>
                  <a:pt x="494508" y="1639"/>
                  <a:pt x="344384" y="11875"/>
                </a:cubicBezTo>
                <a:cubicBezTo>
                  <a:pt x="319407" y="13578"/>
                  <a:pt x="296883" y="27709"/>
                  <a:pt x="273132" y="35626"/>
                </a:cubicBezTo>
                <a:lnTo>
                  <a:pt x="237506" y="47501"/>
                </a:lnTo>
                <a:lnTo>
                  <a:pt x="201880" y="59376"/>
                </a:lnTo>
                <a:cubicBezTo>
                  <a:pt x="159046" y="87932"/>
                  <a:pt x="127539" y="105574"/>
                  <a:pt x="95002" y="154379"/>
                </a:cubicBezTo>
                <a:cubicBezTo>
                  <a:pt x="79168" y="178130"/>
                  <a:pt x="56528" y="198551"/>
                  <a:pt x="47501" y="225631"/>
                </a:cubicBezTo>
                <a:cubicBezTo>
                  <a:pt x="19237" y="310423"/>
                  <a:pt x="37637" y="276052"/>
                  <a:pt x="0" y="332509"/>
                </a:cubicBezTo>
                <a:cubicBezTo>
                  <a:pt x="3958" y="380010"/>
                  <a:pt x="4039" y="427996"/>
                  <a:pt x="11875" y="475013"/>
                </a:cubicBezTo>
                <a:cubicBezTo>
                  <a:pt x="31080" y="590246"/>
                  <a:pt x="44432" y="517910"/>
                  <a:pt x="118753" y="629392"/>
                </a:cubicBezTo>
                <a:cubicBezTo>
                  <a:pt x="176074" y="715373"/>
                  <a:pt x="140723" y="687879"/>
                  <a:pt x="213755" y="724394"/>
                </a:cubicBezTo>
                <a:cubicBezTo>
                  <a:pt x="225630" y="736269"/>
                  <a:pt x="234700" y="751864"/>
                  <a:pt x="249381" y="760020"/>
                </a:cubicBezTo>
                <a:cubicBezTo>
                  <a:pt x="271266" y="772178"/>
                  <a:pt x="320633" y="783771"/>
                  <a:pt x="320633" y="783771"/>
                </a:cubicBezTo>
                <a:cubicBezTo>
                  <a:pt x="332508" y="791688"/>
                  <a:pt x="342719" y="803009"/>
                  <a:pt x="356259" y="807522"/>
                </a:cubicBezTo>
                <a:cubicBezTo>
                  <a:pt x="379102" y="815136"/>
                  <a:pt x="403900" y="814675"/>
                  <a:pt x="427511" y="819397"/>
                </a:cubicBezTo>
                <a:cubicBezTo>
                  <a:pt x="443515" y="822598"/>
                  <a:pt x="459178" y="827314"/>
                  <a:pt x="475012" y="831272"/>
                </a:cubicBezTo>
                <a:cubicBezTo>
                  <a:pt x="601682" y="827314"/>
                  <a:pt x="728646" y="828875"/>
                  <a:pt x="855023" y="819397"/>
                </a:cubicBezTo>
                <a:cubicBezTo>
                  <a:pt x="887574" y="816956"/>
                  <a:pt x="918358" y="803563"/>
                  <a:pt x="950025" y="795646"/>
                </a:cubicBezTo>
                <a:cubicBezTo>
                  <a:pt x="1017094" y="778879"/>
                  <a:pt x="981540" y="786968"/>
                  <a:pt x="1056903" y="771896"/>
                </a:cubicBezTo>
                <a:cubicBezTo>
                  <a:pt x="1072737" y="763979"/>
                  <a:pt x="1087968" y="754720"/>
                  <a:pt x="1104405" y="748145"/>
                </a:cubicBezTo>
                <a:cubicBezTo>
                  <a:pt x="1127650" y="738847"/>
                  <a:pt x="1154826" y="738281"/>
                  <a:pt x="1175657" y="724394"/>
                </a:cubicBezTo>
                <a:lnTo>
                  <a:pt x="1282535" y="653143"/>
                </a:lnTo>
                <a:lnTo>
                  <a:pt x="1318161" y="629392"/>
                </a:lnTo>
                <a:cubicBezTo>
                  <a:pt x="1330036" y="621475"/>
                  <a:pt x="1341021" y="612024"/>
                  <a:pt x="1353787" y="605641"/>
                </a:cubicBezTo>
                <a:cubicBezTo>
                  <a:pt x="1369621" y="597724"/>
                  <a:pt x="1385017" y="588864"/>
                  <a:pt x="1401288" y="581891"/>
                </a:cubicBezTo>
                <a:cubicBezTo>
                  <a:pt x="1412794" y="576960"/>
                  <a:pt x="1425039" y="573974"/>
                  <a:pt x="1436914" y="570015"/>
                </a:cubicBezTo>
                <a:cubicBezTo>
                  <a:pt x="1448789" y="558140"/>
                  <a:pt x="1459638" y="545140"/>
                  <a:pt x="1472540" y="534389"/>
                </a:cubicBezTo>
                <a:cubicBezTo>
                  <a:pt x="1571740" y="451724"/>
                  <a:pt x="1439710" y="579095"/>
                  <a:pt x="1543792" y="475013"/>
                </a:cubicBezTo>
                <a:cubicBezTo>
                  <a:pt x="1575156" y="380918"/>
                  <a:pt x="1563426" y="428456"/>
                  <a:pt x="1579418" y="332509"/>
                </a:cubicBezTo>
                <a:cubicBezTo>
                  <a:pt x="1575459" y="285008"/>
                  <a:pt x="1573454" y="237303"/>
                  <a:pt x="1567542" y="190005"/>
                </a:cubicBezTo>
                <a:cubicBezTo>
                  <a:pt x="1565518" y="173810"/>
                  <a:pt x="1563764" y="156675"/>
                  <a:pt x="1555667" y="142504"/>
                </a:cubicBezTo>
                <a:cubicBezTo>
                  <a:pt x="1531449" y="100123"/>
                  <a:pt x="1520873" y="110627"/>
                  <a:pt x="1484415" y="95002"/>
                </a:cubicBezTo>
                <a:cubicBezTo>
                  <a:pt x="1381694" y="50979"/>
                  <a:pt x="1484838" y="87227"/>
                  <a:pt x="1401288" y="59376"/>
                </a:cubicBezTo>
                <a:cubicBezTo>
                  <a:pt x="1281759" y="64157"/>
                  <a:pt x="1174366" y="40893"/>
                  <a:pt x="1068779" y="83127"/>
                </a:cubicBezTo>
                <a:cubicBezTo>
                  <a:pt x="1060561" y="86414"/>
                  <a:pt x="1052945" y="91044"/>
                  <a:pt x="1045028" y="95002"/>
                </a:cubicBezTo>
              </a:path>
            </a:pathLst>
          </a:custGeom>
          <a:noFill/>
          <a:ln w="38100" cap="flat" cmpd="sng" algn="ctr">
            <a:solidFill>
              <a:srgbClr val="FF0000"/>
            </a:solidFill>
            <a:prstDash val="solid"/>
            <a:round/>
            <a:headEnd type="none" w="sm" len="sm"/>
            <a:tailEnd type="none" w="sm" len="sm"/>
          </a:ln>
          <a:effectLst/>
        </p:spPr>
        <p:txBody>
          <a:bodyPr vert="horz" wrap="square" lIns="82944" tIns="41472" rIns="82944" bIns="41472" numCol="1" rtlCol="0" anchor="t" anchorCtr="0" compatLnSpc="1">
            <a:prstTxWarp prst="textNoShape">
              <a:avLst/>
            </a:prstTxWarp>
          </a:bodyPr>
          <a:lstStyle/>
          <a:p>
            <a:pPr defTabSz="829452" eaLnBrk="0" fontAlgn="base" hangingPunct="0">
              <a:spcBef>
                <a:spcPct val="0"/>
              </a:spcBef>
              <a:spcAft>
                <a:spcPct val="0"/>
              </a:spcAft>
            </a:pPr>
            <a:endParaRPr lang="en-US" sz="2177">
              <a:solidFill>
                <a:schemeClr val="bg1"/>
              </a:solidFill>
              <a:latin typeface="Times New Roman" pitchFamily="18" charset="0"/>
            </a:endParaRPr>
          </a:p>
        </p:txBody>
      </p:sp>
      <p:sp>
        <p:nvSpPr>
          <p:cNvPr id="10" name="Freeform 9">
            <a:extLst>
              <a:ext uri="{FF2B5EF4-FFF2-40B4-BE49-F238E27FC236}">
                <a16:creationId xmlns:a16="http://schemas.microsoft.com/office/drawing/2014/main" id="{34AA61CB-DC26-9D41-B661-EB96025552CF}"/>
              </a:ext>
            </a:extLst>
          </p:cNvPr>
          <p:cNvSpPr/>
          <p:nvPr/>
        </p:nvSpPr>
        <p:spPr bwMode="auto">
          <a:xfrm>
            <a:off x="5093368" y="6079327"/>
            <a:ext cx="820638" cy="571384"/>
          </a:xfrm>
          <a:custGeom>
            <a:avLst/>
            <a:gdLst>
              <a:gd name="connsiteX0" fmla="*/ 762192 w 904696"/>
              <a:gd name="connsiteY0" fmla="*/ 59895 h 629911"/>
              <a:gd name="connsiteX1" fmla="*/ 334680 w 904696"/>
              <a:gd name="connsiteY1" fmla="*/ 518 h 629911"/>
              <a:gd name="connsiteX2" fmla="*/ 239677 w 904696"/>
              <a:gd name="connsiteY2" fmla="*/ 12394 h 629911"/>
              <a:gd name="connsiteX3" fmla="*/ 144675 w 904696"/>
              <a:gd name="connsiteY3" fmla="*/ 36144 h 629911"/>
              <a:gd name="connsiteX4" fmla="*/ 109049 w 904696"/>
              <a:gd name="connsiteY4" fmla="*/ 59895 h 629911"/>
              <a:gd name="connsiteX5" fmla="*/ 61547 w 904696"/>
              <a:gd name="connsiteY5" fmla="*/ 131147 h 629911"/>
              <a:gd name="connsiteX6" fmla="*/ 25922 w 904696"/>
              <a:gd name="connsiteY6" fmla="*/ 166773 h 629911"/>
              <a:gd name="connsiteX7" fmla="*/ 14046 w 904696"/>
              <a:gd name="connsiteY7" fmla="*/ 333028 h 629911"/>
              <a:gd name="connsiteX8" fmla="*/ 73423 w 904696"/>
              <a:gd name="connsiteY8" fmla="*/ 404280 h 629911"/>
              <a:gd name="connsiteX9" fmla="*/ 120924 w 904696"/>
              <a:gd name="connsiteY9" fmla="*/ 475531 h 629911"/>
              <a:gd name="connsiteX10" fmla="*/ 192176 w 904696"/>
              <a:gd name="connsiteY10" fmla="*/ 534908 h 629911"/>
              <a:gd name="connsiteX11" fmla="*/ 227802 w 904696"/>
              <a:gd name="connsiteY11" fmla="*/ 570534 h 629911"/>
              <a:gd name="connsiteX12" fmla="*/ 310929 w 904696"/>
              <a:gd name="connsiteY12" fmla="*/ 618035 h 629911"/>
              <a:gd name="connsiteX13" fmla="*/ 346555 w 904696"/>
              <a:gd name="connsiteY13" fmla="*/ 629911 h 629911"/>
              <a:gd name="connsiteX14" fmla="*/ 655314 w 904696"/>
              <a:gd name="connsiteY14" fmla="*/ 594285 h 629911"/>
              <a:gd name="connsiteX15" fmla="*/ 762192 w 904696"/>
              <a:gd name="connsiteY15" fmla="*/ 534908 h 629911"/>
              <a:gd name="connsiteX16" fmla="*/ 797818 w 904696"/>
              <a:gd name="connsiteY16" fmla="*/ 511157 h 629911"/>
              <a:gd name="connsiteX17" fmla="*/ 821568 w 904696"/>
              <a:gd name="connsiteY17" fmla="*/ 475531 h 629911"/>
              <a:gd name="connsiteX18" fmla="*/ 857194 w 904696"/>
              <a:gd name="connsiteY18" fmla="*/ 439905 h 629911"/>
              <a:gd name="connsiteX19" fmla="*/ 880945 w 904696"/>
              <a:gd name="connsiteY19" fmla="*/ 392404 h 629911"/>
              <a:gd name="connsiteX20" fmla="*/ 892820 w 904696"/>
              <a:gd name="connsiteY20" fmla="*/ 344903 h 629911"/>
              <a:gd name="connsiteX21" fmla="*/ 904696 w 904696"/>
              <a:gd name="connsiteY21" fmla="*/ 309277 h 629911"/>
              <a:gd name="connsiteX22" fmla="*/ 892820 w 904696"/>
              <a:gd name="connsiteY22" fmla="*/ 143022 h 629911"/>
              <a:gd name="connsiteX23" fmla="*/ 880945 w 904696"/>
              <a:gd name="connsiteY23" fmla="*/ 107396 h 629911"/>
              <a:gd name="connsiteX24" fmla="*/ 833444 w 904696"/>
              <a:gd name="connsiteY24" fmla="*/ 36144 h 629911"/>
              <a:gd name="connsiteX25" fmla="*/ 762192 w 904696"/>
              <a:gd name="connsiteY25" fmla="*/ 518 h 629911"/>
              <a:gd name="connsiteX26" fmla="*/ 643438 w 904696"/>
              <a:gd name="connsiteY26" fmla="*/ 12394 h 629911"/>
              <a:gd name="connsiteX27" fmla="*/ 572186 w 904696"/>
              <a:gd name="connsiteY27" fmla="*/ 36144 h 629911"/>
              <a:gd name="connsiteX28" fmla="*/ 536560 w 904696"/>
              <a:gd name="connsiteY28" fmla="*/ 71770 h 62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696" h="629911">
                <a:moveTo>
                  <a:pt x="762192" y="59895"/>
                </a:moveTo>
                <a:cubicBezTo>
                  <a:pt x="619688" y="40103"/>
                  <a:pt x="477961" y="13543"/>
                  <a:pt x="334680" y="518"/>
                </a:cubicBezTo>
                <a:cubicBezTo>
                  <a:pt x="302897" y="-2371"/>
                  <a:pt x="271220" y="7541"/>
                  <a:pt x="239677" y="12394"/>
                </a:cubicBezTo>
                <a:cubicBezTo>
                  <a:pt x="186450" y="20583"/>
                  <a:pt x="188023" y="21695"/>
                  <a:pt x="144675" y="36144"/>
                </a:cubicBezTo>
                <a:cubicBezTo>
                  <a:pt x="132800" y="44061"/>
                  <a:pt x="118447" y="49154"/>
                  <a:pt x="109049" y="59895"/>
                </a:cubicBezTo>
                <a:cubicBezTo>
                  <a:pt x="90252" y="81377"/>
                  <a:pt x="81731" y="110962"/>
                  <a:pt x="61547" y="131147"/>
                </a:cubicBezTo>
                <a:lnTo>
                  <a:pt x="25922" y="166773"/>
                </a:lnTo>
                <a:cubicBezTo>
                  <a:pt x="-282" y="245385"/>
                  <a:pt x="-10672" y="242396"/>
                  <a:pt x="14046" y="333028"/>
                </a:cubicBezTo>
                <a:cubicBezTo>
                  <a:pt x="21684" y="361034"/>
                  <a:pt x="57627" y="383971"/>
                  <a:pt x="73423" y="404280"/>
                </a:cubicBezTo>
                <a:cubicBezTo>
                  <a:pt x="90948" y="426812"/>
                  <a:pt x="100740" y="455347"/>
                  <a:pt x="120924" y="475531"/>
                </a:cubicBezTo>
                <a:cubicBezTo>
                  <a:pt x="225006" y="579613"/>
                  <a:pt x="92977" y="452242"/>
                  <a:pt x="192176" y="534908"/>
                </a:cubicBezTo>
                <a:cubicBezTo>
                  <a:pt x="205078" y="545659"/>
                  <a:pt x="214900" y="559783"/>
                  <a:pt x="227802" y="570534"/>
                </a:cubicBezTo>
                <a:cubicBezTo>
                  <a:pt x="248850" y="588074"/>
                  <a:pt x="287012" y="607785"/>
                  <a:pt x="310929" y="618035"/>
                </a:cubicBezTo>
                <a:cubicBezTo>
                  <a:pt x="322435" y="622966"/>
                  <a:pt x="334680" y="625952"/>
                  <a:pt x="346555" y="629911"/>
                </a:cubicBezTo>
                <a:cubicBezTo>
                  <a:pt x="609051" y="616785"/>
                  <a:pt x="508866" y="643101"/>
                  <a:pt x="655314" y="594285"/>
                </a:cubicBezTo>
                <a:cubicBezTo>
                  <a:pt x="718016" y="573384"/>
                  <a:pt x="680534" y="589347"/>
                  <a:pt x="762192" y="534908"/>
                </a:cubicBezTo>
                <a:lnTo>
                  <a:pt x="797818" y="511157"/>
                </a:lnTo>
                <a:cubicBezTo>
                  <a:pt x="805735" y="499282"/>
                  <a:pt x="812431" y="486495"/>
                  <a:pt x="821568" y="475531"/>
                </a:cubicBezTo>
                <a:cubicBezTo>
                  <a:pt x="832319" y="462629"/>
                  <a:pt x="847432" y="453571"/>
                  <a:pt x="857194" y="439905"/>
                </a:cubicBezTo>
                <a:cubicBezTo>
                  <a:pt x="867484" y="425500"/>
                  <a:pt x="873028" y="408238"/>
                  <a:pt x="880945" y="392404"/>
                </a:cubicBezTo>
                <a:cubicBezTo>
                  <a:pt x="884903" y="376570"/>
                  <a:pt x="888336" y="360596"/>
                  <a:pt x="892820" y="344903"/>
                </a:cubicBezTo>
                <a:cubicBezTo>
                  <a:pt x="896259" y="332867"/>
                  <a:pt x="904696" y="321795"/>
                  <a:pt x="904696" y="309277"/>
                </a:cubicBezTo>
                <a:cubicBezTo>
                  <a:pt x="904696" y="253717"/>
                  <a:pt x="899312" y="198201"/>
                  <a:pt x="892820" y="143022"/>
                </a:cubicBezTo>
                <a:cubicBezTo>
                  <a:pt x="891357" y="130590"/>
                  <a:pt x="887024" y="118338"/>
                  <a:pt x="880945" y="107396"/>
                </a:cubicBezTo>
                <a:cubicBezTo>
                  <a:pt x="867083" y="82443"/>
                  <a:pt x="857195" y="51977"/>
                  <a:pt x="833444" y="36144"/>
                </a:cubicBezTo>
                <a:cubicBezTo>
                  <a:pt x="787402" y="5451"/>
                  <a:pt x="811358" y="16908"/>
                  <a:pt x="762192" y="518"/>
                </a:cubicBezTo>
                <a:cubicBezTo>
                  <a:pt x="722607" y="4477"/>
                  <a:pt x="682539" y="5063"/>
                  <a:pt x="643438" y="12394"/>
                </a:cubicBezTo>
                <a:cubicBezTo>
                  <a:pt x="618831" y="17008"/>
                  <a:pt x="572186" y="36144"/>
                  <a:pt x="572186" y="36144"/>
                </a:cubicBezTo>
                <a:lnTo>
                  <a:pt x="536560" y="71770"/>
                </a:lnTo>
              </a:path>
            </a:pathLst>
          </a:custGeom>
          <a:noFill/>
          <a:ln w="38100" cap="flat" cmpd="sng" algn="ctr">
            <a:solidFill>
              <a:srgbClr val="FF0000"/>
            </a:solidFill>
            <a:prstDash val="solid"/>
            <a:round/>
            <a:headEnd type="none" w="sm" len="sm"/>
            <a:tailEnd type="none" w="sm" len="sm"/>
          </a:ln>
          <a:effectLst/>
        </p:spPr>
        <p:txBody>
          <a:bodyPr vert="horz" wrap="square" lIns="82944" tIns="41472" rIns="82944" bIns="41472" numCol="1" rtlCol="0" anchor="t" anchorCtr="0" compatLnSpc="1">
            <a:prstTxWarp prst="textNoShape">
              <a:avLst/>
            </a:prstTxWarp>
          </a:bodyPr>
          <a:lstStyle/>
          <a:p>
            <a:pPr defTabSz="829452" eaLnBrk="0" fontAlgn="base" hangingPunct="0">
              <a:spcBef>
                <a:spcPct val="0"/>
              </a:spcBef>
              <a:spcAft>
                <a:spcPct val="0"/>
              </a:spcAft>
            </a:pPr>
            <a:endParaRPr lang="en-US" sz="2177">
              <a:solidFill>
                <a:schemeClr val="bg1"/>
              </a:solidFill>
              <a:latin typeface="Times New Roman" pitchFamily="18" charset="0"/>
            </a:endParaRPr>
          </a:p>
        </p:txBody>
      </p:sp>
      <p:sp>
        <p:nvSpPr>
          <p:cNvPr id="11" name="Rectangle 2">
            <a:extLst>
              <a:ext uri="{FF2B5EF4-FFF2-40B4-BE49-F238E27FC236}">
                <a16:creationId xmlns:a16="http://schemas.microsoft.com/office/drawing/2014/main" id="{CDBDD1B0-2EF8-2543-9083-7E7D51F761A1}"/>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Now is the Time</a:t>
            </a:r>
          </a:p>
        </p:txBody>
      </p:sp>
      <p:sp>
        <p:nvSpPr>
          <p:cNvPr id="7" name="Rectangle 6">
            <a:extLst>
              <a:ext uri="{FF2B5EF4-FFF2-40B4-BE49-F238E27FC236}">
                <a16:creationId xmlns:a16="http://schemas.microsoft.com/office/drawing/2014/main" id="{4B3AE66F-3824-A74B-80D7-B1E7BC8F1331}"/>
              </a:ext>
            </a:extLst>
          </p:cNvPr>
          <p:cNvSpPr/>
          <p:nvPr/>
        </p:nvSpPr>
        <p:spPr>
          <a:xfrm>
            <a:off x="4229128" y="3211083"/>
            <a:ext cx="4416108" cy="954107"/>
          </a:xfrm>
          <a:prstGeom prst="rect">
            <a:avLst/>
          </a:prstGeom>
        </p:spPr>
        <p:txBody>
          <a:bodyPr wrap="square">
            <a:spAutoFit/>
          </a:bodyPr>
          <a:lstStyle/>
          <a:p>
            <a:r>
              <a:rPr lang="en-US" sz="2800" dirty="0">
                <a:solidFill>
                  <a:schemeClr val="bg1"/>
                </a:solidFill>
                <a:ea typeface="Consolas" charset="0"/>
                <a:cs typeface="Calibri"/>
              </a:rPr>
              <a:t>Developed this year, at Stanford.</a:t>
            </a:r>
            <a:endParaRPr lang="en-US" sz="2800" dirty="0"/>
          </a:p>
        </p:txBody>
      </p:sp>
    </p:spTree>
    <p:extLst>
      <p:ext uri="{BB962C8B-B14F-4D97-AF65-F5344CB8AC3E}">
        <p14:creationId xmlns:p14="http://schemas.microsoft.com/office/powerpoint/2010/main" val="317840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6-15 at 10.20.3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9821" y="957939"/>
            <a:ext cx="7195600" cy="5495852"/>
          </a:xfrm>
          <a:prstGeom prst="rect">
            <a:avLst/>
          </a:prstGeom>
        </p:spPr>
      </p:pic>
      <p:sp>
        <p:nvSpPr>
          <p:cNvPr id="5" name="TextBox 4"/>
          <p:cNvSpPr txBox="1"/>
          <p:nvPr/>
        </p:nvSpPr>
        <p:spPr>
          <a:xfrm>
            <a:off x="2842954" y="6488668"/>
            <a:ext cx="3374966" cy="369332"/>
          </a:xfrm>
          <a:prstGeom prst="rect">
            <a:avLst/>
          </a:prstGeom>
          <a:solidFill>
            <a:schemeClr val="bg1"/>
          </a:solidFill>
        </p:spPr>
        <p:txBody>
          <a:bodyPr wrap="square" rtlCol="0">
            <a:spAutoFit/>
          </a:bodyPr>
          <a:lstStyle/>
          <a:p>
            <a:pPr algn="ctr"/>
            <a:r>
              <a:rPr lang="en-US" dirty="0" err="1"/>
              <a:t>Code.org</a:t>
            </a:r>
            <a:endParaRPr lang="en-US" dirty="0"/>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Oh and Its Useful</a:t>
            </a:r>
          </a:p>
        </p:txBody>
      </p:sp>
    </p:spTree>
    <p:extLst>
      <p:ext uri="{BB962C8B-B14F-4D97-AF65-F5344CB8AC3E}">
        <p14:creationId xmlns:p14="http://schemas.microsoft.com/office/powerpoint/2010/main" val="14342833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8" name="Picture 4" descr="http://www.mauricahanson.com/Welcome-Mat-CT-Home.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 y="0"/>
            <a:ext cx="9947031"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Everyone is Welcome</a:t>
            </a:r>
          </a:p>
        </p:txBody>
      </p:sp>
    </p:spTree>
    <p:extLst>
      <p:ext uri="{BB962C8B-B14F-4D97-AF65-F5344CB8AC3E}">
        <p14:creationId xmlns:p14="http://schemas.microsoft.com/office/powerpoint/2010/main" val="9677118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861774"/>
          </a:xfrm>
          <a:prstGeom prst="rect">
            <a:avLst/>
          </a:prstGeom>
          <a:noFill/>
        </p:spPr>
        <p:txBody>
          <a:bodyPr wrap="square" rtlCol="0">
            <a:spAutoFit/>
          </a:bodyPr>
          <a:lstStyle/>
          <a:p>
            <a:pPr algn="ctr"/>
            <a:r>
              <a:rPr lang="en-US" sz="5000" dirty="0">
                <a:solidFill>
                  <a:schemeClr val="bg1"/>
                </a:solidFill>
              </a:rPr>
              <a:t>The End</a:t>
            </a:r>
          </a:p>
        </p:txBody>
      </p:sp>
    </p:spTree>
    <p:extLst>
      <p:ext uri="{BB962C8B-B14F-4D97-AF65-F5344CB8AC3E}">
        <p14:creationId xmlns:p14="http://schemas.microsoft.com/office/powerpoint/2010/main" val="13668595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76200"/>
            <a:ext cx="9525000" cy="6934200"/>
            <a:chOff x="-2886457" y="-76200"/>
            <a:chExt cx="14456663" cy="7086600"/>
          </a:xfrm>
        </p:grpSpPr>
        <p:pic>
          <p:nvPicPr>
            <p:cNvPr id="13316" name="Picture 4" descr="http://i2.blogs.indiewire.com/thompsononhollywood/images/uploads/thompson-on-hollywood/inception3_thumb.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86457" y="-76200"/>
              <a:ext cx="14456663" cy="70866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itle 1"/>
            <p:cNvSpPr txBox="1">
              <a:spLocks/>
            </p:cNvSpPr>
            <p:nvPr/>
          </p:nvSpPr>
          <p:spPr>
            <a:xfrm>
              <a:off x="492711" y="2133600"/>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a:solidFill>
                    <a:schemeClr val="bg1"/>
                  </a:solidFill>
                </a:rPr>
                <a:t>The End?</a:t>
              </a:r>
            </a:p>
          </p:txBody>
        </p:sp>
      </p:grpSp>
    </p:spTree>
    <p:extLst>
      <p:ext uri="{BB962C8B-B14F-4D97-AF65-F5344CB8AC3E}">
        <p14:creationId xmlns:p14="http://schemas.microsoft.com/office/powerpoint/2010/main" val="968657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D5D412-3627-4C73-8A3C-4C06A57700BA}" type="slidenum">
              <a:rPr lang="en-US" smtClean="0"/>
              <a:pPr/>
              <a:t>9</a:t>
            </a:fld>
            <a:endParaRPr lang="en-US"/>
          </a:p>
        </p:txBody>
      </p:sp>
      <p:sp>
        <p:nvSpPr>
          <p:cNvPr id="4" name="Content Placeholder 3"/>
          <p:cNvSpPr>
            <a:spLocks noGrp="1"/>
          </p:cNvSpPr>
          <p:nvPr>
            <p:ph sz="quarter" idx="1"/>
          </p:nvPr>
        </p:nvSpPr>
        <p:spPr>
          <a:xfrm>
            <a:off x="341385" y="917473"/>
            <a:ext cx="8616560" cy="4525963"/>
          </a:xfrm>
        </p:spPr>
        <p:txBody>
          <a:bodyPr/>
          <a:lstStyle/>
          <a:p>
            <a:r>
              <a:rPr lang="en-US" dirty="0"/>
              <a:t>Weekly 50-min section led by awesome section leaders (the backbone of the class!)</a:t>
            </a:r>
          </a:p>
          <a:p>
            <a:r>
              <a:rPr lang="en-US" dirty="0"/>
              <a:t>Signups begin on Thursday at 5:00pm and close Sunday at 5:00pm</a:t>
            </a:r>
            <a:br>
              <a:rPr lang="en-US" dirty="0"/>
            </a:br>
            <a:endParaRPr lang="en-US" dirty="0"/>
          </a:p>
        </p:txBody>
      </p:sp>
      <p:pic>
        <p:nvPicPr>
          <p:cNvPr id="5" name="Picture 4" descr="section-leader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45673" y="3144295"/>
            <a:ext cx="5104013" cy="340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Lectures and Sections</a:t>
            </a:r>
          </a:p>
        </p:txBody>
      </p:sp>
    </p:spTree>
    <p:extLst>
      <p:ext uri="{BB962C8B-B14F-4D97-AF65-F5344CB8AC3E}">
        <p14:creationId xmlns:p14="http://schemas.microsoft.com/office/powerpoint/2010/main" val="5683232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a:solidFill>
                  <a:schemeClr val="bg1"/>
                </a:solidFill>
                <a:latin typeface="Calibri" charset="0"/>
                <a:ea typeface="Calibri" charset="0"/>
                <a:cs typeface="Calibri" charset="0"/>
              </a:rPr>
              <a:t>Who are you?</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0438997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15636</TotalTime>
  <Words>2287</Words>
  <Application>Microsoft Macintosh PowerPoint</Application>
  <PresentationFormat>On-screen Show (4:3)</PresentationFormat>
  <Paragraphs>1026</Paragraphs>
  <Slides>90</Slides>
  <Notes>65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90</vt:i4>
      </vt:variant>
    </vt:vector>
  </HeadingPairs>
  <TitlesOfParts>
    <vt:vector size="105" baseType="lpstr">
      <vt:lpstr>ＭＳ Ｐゴシック</vt:lpstr>
      <vt:lpstr>Arial</vt:lpstr>
      <vt:lpstr>Calibri</vt:lpstr>
      <vt:lpstr>Century Gothic</vt:lpstr>
      <vt:lpstr>Chalkboard</vt:lpstr>
      <vt:lpstr>Consolas</vt:lpstr>
      <vt:lpstr>Courier</vt:lpstr>
      <vt:lpstr>DejaVu Serif</vt:lpstr>
      <vt:lpstr>Droid Sans Fallback</vt:lpstr>
      <vt:lpstr>Helvetica Neue Light</vt:lpstr>
      <vt:lpstr>Times</vt:lpstr>
      <vt:lpstr>Times New Roman</vt:lpstr>
      <vt:lpstr>Ubuntu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is this useful?</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 106A</dc:title>
  <dc:creator>Chris Piech</dc:creator>
  <cp:lastModifiedBy>Chris James Piech</cp:lastModifiedBy>
  <cp:revision>108</cp:revision>
  <cp:lastPrinted>2019-01-07T20:51:30Z</cp:lastPrinted>
  <dcterms:created xsi:type="dcterms:W3CDTF">2014-06-12T14:27:44Z</dcterms:created>
  <dcterms:modified xsi:type="dcterms:W3CDTF">2019-01-07T23:21:18Z</dcterms:modified>
</cp:coreProperties>
</file>